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8" r:id="rId3"/>
    <p:sldId id="273" r:id="rId4"/>
    <p:sldId id="276" r:id="rId5"/>
    <p:sldId id="277" r:id="rId6"/>
    <p:sldId id="278" r:id="rId7"/>
    <p:sldId id="279" r:id="rId8"/>
    <p:sldId id="280" r:id="rId9"/>
    <p:sldId id="269" r:id="rId10"/>
    <p:sldId id="281" r:id="rId11"/>
    <p:sldId id="275" r:id="rId12"/>
    <p:sldId id="274" r:id="rId13"/>
    <p:sldId id="285" r:id="rId14"/>
    <p:sldId id="284" r:id="rId15"/>
    <p:sldId id="286" r:id="rId16"/>
    <p:sldId id="272" r:id="rId17"/>
    <p:sldId id="271" r:id="rId18"/>
    <p:sldId id="2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5D1E"/>
    <a:srgbClr val="DE330F"/>
    <a:srgbClr val="8DA7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07" autoAdjust="0"/>
  </p:normalViewPr>
  <p:slideViewPr>
    <p:cSldViewPr snapToGrid="0" snapToObjects="1">
      <p:cViewPr varScale="1">
        <p:scale>
          <a:sx n="52" d="100"/>
          <a:sy n="52" d="100"/>
        </p:scale>
        <p:origin x="-133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97EDF-9F71-4146-B4EF-127A0E7983B6}" type="datetimeFigureOut">
              <a:rPr lang="en-US" smtClean="0"/>
              <a:t>27/11/2015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97B47-B117-47A0-80F6-7A5DFCC5352C}" type="slidenum">
              <a:rPr lang="en-US" smtClean="0"/>
              <a:t>‹#›</a:t>
            </a:fld>
            <a:endParaRPr lang="en-US"/>
          </a:p>
        </p:txBody>
      </p:sp>
    </p:spTree>
    <p:extLst>
      <p:ext uri="{BB962C8B-B14F-4D97-AF65-F5344CB8AC3E}">
        <p14:creationId xmlns:p14="http://schemas.microsoft.com/office/powerpoint/2010/main" val="3794316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Rachal</a:t>
            </a:r>
            <a:r>
              <a:rPr lang="en-US" dirty="0" smtClean="0"/>
              <a:t> Carson: Silent Spring, 1962</a:t>
            </a:r>
          </a:p>
          <a:p>
            <a:r>
              <a:rPr lang="en-US" dirty="0" err="1" smtClean="0"/>
              <a:t>Vandana</a:t>
            </a:r>
            <a:r>
              <a:rPr lang="en-US" dirty="0" smtClean="0"/>
              <a:t> Shiva and Bina </a:t>
            </a:r>
            <a:r>
              <a:rPr lang="en-US" dirty="0" err="1" smtClean="0"/>
              <a:t>Wagaral</a:t>
            </a:r>
            <a:r>
              <a:rPr lang="en-US" dirty="0" smtClean="0"/>
              <a:t>: wide range of conceptualization, from ecofeminism to feminist environmentalism</a:t>
            </a:r>
          </a:p>
          <a:p>
            <a:r>
              <a:rPr lang="en-US" dirty="0" smtClean="0"/>
              <a:t>“women and environment” issue was brought into international attention first time at the First World Conference on Women, 1975 (Mexico City); and was recognized and formalized in Beijing Platform for Action (1985) of CEDAW.</a:t>
            </a:r>
          </a:p>
          <a:p>
            <a:r>
              <a:rPr lang="en-US" dirty="0" smtClean="0"/>
              <a:t>Women’s Rights, Gender Equality and Environmental Justice (CEDAW, Rio Principles in 1992 – principle 20/and Agenda 21, and in SDGs/Post 2030 Development Agenda)</a:t>
            </a:r>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2</a:t>
            </a:fld>
            <a:endParaRPr lang="en-US"/>
          </a:p>
        </p:txBody>
      </p:sp>
    </p:spTree>
    <p:extLst>
      <p:ext uri="{BB962C8B-B14F-4D97-AF65-F5344CB8AC3E}">
        <p14:creationId xmlns:p14="http://schemas.microsoft.com/office/powerpoint/2010/main" val="1550557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Often the root cause of gender inequality rests in social structures including class, ethnic, age, values, social and cultural assumptions about gender identities, the value and power that a society attribute to men and women.</a:t>
            </a:r>
          </a:p>
          <a:p>
            <a:pPr marL="171450" indent="-171450">
              <a:buFont typeface="Arial" panose="020B0604020202020204" pitchFamily="34" charset="0"/>
              <a:buChar char="•"/>
            </a:pPr>
            <a:r>
              <a:rPr lang="en-US" dirty="0" smtClean="0"/>
              <a:t>Large social and economic forces are reciprocally intertwined with gender inequality:</a:t>
            </a:r>
          </a:p>
          <a:p>
            <a:pPr marL="628650" lvl="1" indent="-171450">
              <a:buFont typeface="Arial" panose="020B0604020202020204" pitchFamily="34" charset="0"/>
              <a:buChar char="•"/>
            </a:pPr>
            <a:r>
              <a:rPr lang="en-US" dirty="0" smtClean="0"/>
              <a:t>Pressure on economic (unsustainable) growth</a:t>
            </a:r>
          </a:p>
          <a:p>
            <a:pPr marL="628650" lvl="1" indent="-171450">
              <a:buFont typeface="Arial" panose="020B0604020202020204" pitchFamily="34" charset="0"/>
              <a:buChar char="•"/>
            </a:pPr>
            <a:r>
              <a:rPr lang="en-US" dirty="0" smtClean="0"/>
              <a:t>Environmental change and degradation (climate change, biodiversity degradation)</a:t>
            </a:r>
          </a:p>
          <a:p>
            <a:pPr marL="628650" lvl="1" indent="-171450">
              <a:buFont typeface="Arial" panose="020B0604020202020204" pitchFamily="34" charset="0"/>
              <a:buChar char="•"/>
            </a:pPr>
            <a:r>
              <a:rPr lang="en-US" dirty="0" smtClean="0"/>
              <a:t>Population growth</a:t>
            </a:r>
          </a:p>
          <a:p>
            <a:pPr marL="628650" lvl="1" indent="-171450">
              <a:buFont typeface="Arial" panose="020B0604020202020204" pitchFamily="34" charset="0"/>
              <a:buChar char="•"/>
            </a:pPr>
            <a:r>
              <a:rPr lang="en-US" dirty="0" smtClean="0"/>
              <a:t>Migration</a:t>
            </a:r>
          </a:p>
          <a:p>
            <a:pPr marL="628650" lvl="1" indent="-171450">
              <a:buFont typeface="Arial" panose="020B0604020202020204" pitchFamily="34" charset="0"/>
              <a:buChar char="•"/>
            </a:pPr>
            <a:r>
              <a:rPr lang="en-US" dirty="0" smtClean="0"/>
              <a:t>Conflict and security</a:t>
            </a:r>
          </a:p>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15</a:t>
            </a:fld>
            <a:endParaRPr lang="en-US"/>
          </a:p>
        </p:txBody>
      </p:sp>
    </p:spTree>
    <p:extLst>
      <p:ext uri="{BB962C8B-B14F-4D97-AF65-F5344CB8AC3E}">
        <p14:creationId xmlns:p14="http://schemas.microsoft.com/office/powerpoint/2010/main" val="190501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Environmental sustainability and gender equality are intertwined (could say reverse: </a:t>
            </a:r>
            <a:r>
              <a:rPr lang="en-US" dirty="0" err="1" smtClean="0"/>
              <a:t>env</a:t>
            </a:r>
            <a:r>
              <a:rPr lang="en-US" dirty="0" smtClean="0"/>
              <a:t> unsustainability and gender inequality are intertwined)</a:t>
            </a:r>
          </a:p>
          <a:p>
            <a:endParaRPr lang="en-US" dirty="0" smtClean="0"/>
          </a:p>
          <a:p>
            <a:r>
              <a:rPr lang="en-US" dirty="0" smtClean="0"/>
              <a:t>Unequal power relations, manifested in settings from international policy institutions to households, shape how resources are distributed, controlled, used, and protected</a:t>
            </a:r>
          </a:p>
          <a:p>
            <a:endParaRPr lang="en-US" dirty="0" smtClean="0"/>
          </a:p>
          <a:p>
            <a:r>
              <a:rPr lang="en-US" dirty="0" smtClean="0"/>
              <a:t>As we recognize that “BAU” is not environmentally sustainable, shifts towards a more equitable future cannot be accomplished without changes in gender relations; gender inequality is embedded within BAU, and  BAU includes large structures that increase both gender inequality as well as unsustainable development: militarism, corruption in governance, economic systems based on assumptions of endless resources for increasing production</a:t>
            </a:r>
          </a:p>
          <a:p>
            <a:endParaRPr lang="en-US" dirty="0" smtClean="0"/>
          </a:p>
          <a:p>
            <a:r>
              <a:rPr lang="en-US" dirty="0" smtClean="0"/>
              <a:t>For societies to adjust to the rapidly accelerating </a:t>
            </a:r>
            <a:r>
              <a:rPr lang="en-US" dirty="0" err="1" smtClean="0"/>
              <a:t>env</a:t>
            </a:r>
            <a:r>
              <a:rPr lang="en-US" dirty="0" smtClean="0"/>
              <a:t> changes we now confront, social systems must be flexible and resilient; they can’t be flexible, nimble, or resilient if the contributions of half the population are minimized, trivialized or outright excluded</a:t>
            </a:r>
          </a:p>
          <a:p>
            <a:endParaRPr lang="en-US" dirty="0" smtClean="0"/>
          </a:p>
          <a:p>
            <a:r>
              <a:rPr lang="en-US" dirty="0" smtClean="0"/>
              <a:t>In a future of gender equality, we double the human resources brought to bear on environmental solutions</a:t>
            </a:r>
          </a:p>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17</a:t>
            </a:fld>
            <a:endParaRPr lang="en-US"/>
          </a:p>
        </p:txBody>
      </p:sp>
    </p:spTree>
    <p:extLst>
      <p:ext uri="{BB962C8B-B14F-4D97-AF65-F5344CB8AC3E}">
        <p14:creationId xmlns:p14="http://schemas.microsoft.com/office/powerpoint/2010/main" val="248254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 Women: World survey on the role of Women in Development 2014: Gender equality and sustainable development</a:t>
            </a:r>
          </a:p>
          <a:p>
            <a:r>
              <a:rPr lang="en-US" dirty="0" smtClean="0"/>
              <a:t>World Economic Forum: Global Gender Gap Report</a:t>
            </a:r>
          </a:p>
          <a:p>
            <a:r>
              <a:rPr lang="en-US" dirty="0" smtClean="0"/>
              <a:t>IUCN: Environment and Gender Index	</a:t>
            </a:r>
          </a:p>
          <a:p>
            <a:r>
              <a:rPr lang="en-US" dirty="0" smtClean="0"/>
              <a:t>World Bank World’s Development Report in 2012: Gender Equality and Development</a:t>
            </a:r>
          </a:p>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3</a:t>
            </a:fld>
            <a:endParaRPr lang="en-US"/>
          </a:p>
        </p:txBody>
      </p:sp>
    </p:spTree>
    <p:extLst>
      <p:ext uri="{BB962C8B-B14F-4D97-AF65-F5344CB8AC3E}">
        <p14:creationId xmlns:p14="http://schemas.microsoft.com/office/powerpoint/2010/main" val="66829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specific work on gender &amp; environment has lagged behind; the assumption that “the environment” is the province, primarily, of physical scientists has often meant that social science research into gender and gender inequality has not been well integrated into environmental assessments, and vice-versa</a:t>
            </a:r>
          </a:p>
          <a:p>
            <a:endParaRPr lang="en-US" dirty="0" smtClean="0"/>
          </a:p>
          <a:p>
            <a:r>
              <a:rPr lang="en-US" dirty="0" smtClean="0"/>
              <a:t>The Global Gender and Environment Outlook (GGEO) occupies a unique space at the intersection of environmental frameworks and ender-lens frameworks. The GGEO project will be the first large scale global environmental assessment to combine these approaches. </a:t>
            </a:r>
          </a:p>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4</a:t>
            </a:fld>
            <a:endParaRPr lang="en-US"/>
          </a:p>
        </p:txBody>
      </p:sp>
    </p:spTree>
    <p:extLst>
      <p:ext uri="{BB962C8B-B14F-4D97-AF65-F5344CB8AC3E}">
        <p14:creationId xmlns:p14="http://schemas.microsoft.com/office/powerpoint/2010/main" val="427884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8</a:t>
            </a:fld>
            <a:endParaRPr lang="en-US"/>
          </a:p>
        </p:txBody>
      </p:sp>
    </p:spTree>
    <p:extLst>
      <p:ext uri="{BB962C8B-B14F-4D97-AF65-F5344CB8AC3E}">
        <p14:creationId xmlns:p14="http://schemas.microsoft.com/office/powerpoint/2010/main" val="321857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Six thematic areas including:</a:t>
            </a:r>
          </a:p>
          <a:p>
            <a:r>
              <a:rPr lang="en-US" dirty="0" smtClean="0"/>
              <a:t>Food security (Link to Goal 2)</a:t>
            </a:r>
          </a:p>
          <a:p>
            <a:r>
              <a:rPr lang="en-US" dirty="0" smtClean="0"/>
              <a:t>Water and sanitation (Link to Goal 6)</a:t>
            </a:r>
          </a:p>
          <a:p>
            <a:r>
              <a:rPr lang="en-US" dirty="0" smtClean="0"/>
              <a:t>Energy (Link to Goal 7)</a:t>
            </a:r>
          </a:p>
          <a:p>
            <a:r>
              <a:rPr lang="en-US" dirty="0" smtClean="0"/>
              <a:t>Sustainable Consumption and Production (12)</a:t>
            </a:r>
          </a:p>
          <a:p>
            <a:r>
              <a:rPr lang="en-US" dirty="0" smtClean="0"/>
              <a:t>Oceans/Fisheries </a:t>
            </a:r>
            <a:r>
              <a:rPr lang="en-US" dirty="0" smtClean="0"/>
              <a:t>(Goal 14)</a:t>
            </a:r>
          </a:p>
          <a:p>
            <a:r>
              <a:rPr lang="en-US" dirty="0" smtClean="0"/>
              <a:t>Forest/Terrestrial ecosystem (Link to Goal 15)</a:t>
            </a:r>
          </a:p>
          <a:p>
            <a:endParaRPr lang="en-US" dirty="0" smtClean="0"/>
          </a:p>
          <a:p>
            <a:r>
              <a:rPr lang="en-US" dirty="0" smtClean="0"/>
              <a:t>Major cross-cutting issues including:</a:t>
            </a:r>
          </a:p>
          <a:p>
            <a:r>
              <a:rPr lang="en-US" dirty="0" smtClean="0"/>
              <a:t>Human Health</a:t>
            </a:r>
          </a:p>
          <a:p>
            <a:r>
              <a:rPr lang="en-US" dirty="0" smtClean="0"/>
              <a:t>Climate change</a:t>
            </a:r>
          </a:p>
          <a:p>
            <a:r>
              <a:rPr lang="en-US" dirty="0" smtClean="0"/>
              <a:t>Disaster and Conflict</a:t>
            </a:r>
          </a:p>
          <a:p>
            <a:r>
              <a:rPr lang="en-US" dirty="0" smtClean="0"/>
              <a:t>Biodiversity</a:t>
            </a:r>
          </a:p>
          <a:p>
            <a:r>
              <a:rPr lang="en-US" dirty="0" smtClean="0"/>
              <a:t>Indigenous </a:t>
            </a:r>
            <a:r>
              <a:rPr lang="en-US" dirty="0" smtClean="0"/>
              <a:t>peoples</a:t>
            </a:r>
            <a:endParaRPr lang="en-US" dirty="0" smtClean="0"/>
          </a:p>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9</a:t>
            </a:fld>
            <a:endParaRPr lang="en-US"/>
          </a:p>
        </p:txBody>
      </p:sp>
    </p:spTree>
    <p:extLst>
      <p:ext uri="{BB962C8B-B14F-4D97-AF65-F5344CB8AC3E}">
        <p14:creationId xmlns:p14="http://schemas.microsoft.com/office/powerpoint/2010/main" val="3373260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597B47-B117-47A0-80F6-7A5DFCC5352C}" type="slidenum">
              <a:rPr lang="en-US" smtClean="0"/>
              <a:t>11</a:t>
            </a:fld>
            <a:endParaRPr lang="en-US"/>
          </a:p>
        </p:txBody>
      </p:sp>
    </p:spTree>
    <p:extLst>
      <p:ext uri="{BB962C8B-B14F-4D97-AF65-F5344CB8AC3E}">
        <p14:creationId xmlns:p14="http://schemas.microsoft.com/office/powerpoint/2010/main" val="404855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12</a:t>
            </a:fld>
            <a:endParaRPr lang="en-US"/>
          </a:p>
        </p:txBody>
      </p:sp>
    </p:spTree>
    <p:extLst>
      <p:ext uri="{BB962C8B-B14F-4D97-AF65-F5344CB8AC3E}">
        <p14:creationId xmlns:p14="http://schemas.microsoft.com/office/powerpoint/2010/main" val="39857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pPr marL="171450" indent="-171450">
              <a:buFontTx/>
              <a:buChar char="-"/>
            </a:pPr>
            <a:r>
              <a:rPr lang="en-US" baseline="0" dirty="0" smtClean="0"/>
              <a:t>Water carrying burden on women and girls .  On average they carry a total 71% of the amount of water for the household.  In case of drought or degraded water quality, this burden will increase and create higher impact on physical health (spine issues) of the water carrier.</a:t>
            </a:r>
          </a:p>
          <a:p>
            <a:pPr marL="171450" indent="-171450">
              <a:buFontTx/>
              <a:buChar char="-"/>
            </a:pPr>
            <a:r>
              <a:rPr lang="en-US" dirty="0" smtClean="0"/>
              <a:t>Indoor</a:t>
            </a:r>
            <a:r>
              <a:rPr lang="en-US" baseline="0" dirty="0" smtClean="0"/>
              <a:t> air pollution also has serious impact on human health, particularly women and children.  Please note that the number of men’s mortality is higher than women (46 % vs. 41%) is due to the combined effect with other diseases which might link to their daily habits including drinking, smoking etc.</a:t>
            </a:r>
          </a:p>
          <a:p>
            <a:pPr marL="171450" indent="-171450">
              <a:buFontTx/>
              <a:buChar char="-"/>
            </a:pPr>
            <a:r>
              <a:rPr lang="en-US" baseline="0" dirty="0" smtClean="0"/>
              <a:t>The impacts of environmental pollutants such as pesticide also affect women through secondary contact as they bear responsibility for washing, cleaning.</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13</a:t>
            </a:fld>
            <a:endParaRPr lang="en-US"/>
          </a:p>
        </p:txBody>
      </p:sp>
    </p:spTree>
    <p:extLst>
      <p:ext uri="{BB962C8B-B14F-4D97-AF65-F5344CB8AC3E}">
        <p14:creationId xmlns:p14="http://schemas.microsoft.com/office/powerpoint/2010/main" val="76126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Women generally occupy smaller proportion of work-force in most environment/natural resource related sectors, when it comes to the leadership of these sectors</a:t>
            </a:r>
          </a:p>
          <a:p>
            <a:pPr marL="171450" indent="-171450">
              <a:buFont typeface="Arial" panose="020B0604020202020204" pitchFamily="34" charset="0"/>
              <a:buChar char="•"/>
            </a:pPr>
            <a:r>
              <a:rPr lang="en-US" dirty="0" smtClean="0"/>
              <a:t>Women’s </a:t>
            </a:r>
            <a:r>
              <a:rPr lang="en-US" dirty="0" err="1" smtClean="0"/>
              <a:t>labour</a:t>
            </a:r>
            <a:r>
              <a:rPr lang="en-US" dirty="0" smtClean="0"/>
              <a:t> and contribution is often not recognized in statistical data in many sectors such as agriculture, fisher, non-timber forest product management (not only unpaid care work)</a:t>
            </a:r>
          </a:p>
          <a:p>
            <a:pPr marL="171450" indent="-171450">
              <a:buFont typeface="Arial" panose="020B0604020202020204" pitchFamily="34" charset="0"/>
              <a:buChar char="•"/>
            </a:pPr>
            <a:r>
              <a:rPr lang="en-US" dirty="0" smtClean="0"/>
              <a:t>Women’s role is becoming even more important, especially in rural areas due to male migration to urban areas for work; in many cases, this roles fall on elderly and youth who stayed behind.</a:t>
            </a:r>
          </a:p>
          <a:p>
            <a:endParaRPr lang="en-US" dirty="0"/>
          </a:p>
        </p:txBody>
      </p:sp>
      <p:sp>
        <p:nvSpPr>
          <p:cNvPr id="4" name="Slide Number Placeholder 3"/>
          <p:cNvSpPr>
            <a:spLocks noGrp="1"/>
          </p:cNvSpPr>
          <p:nvPr>
            <p:ph type="sldNum" sz="quarter" idx="10"/>
          </p:nvPr>
        </p:nvSpPr>
        <p:spPr/>
        <p:txBody>
          <a:bodyPr/>
          <a:lstStyle/>
          <a:p>
            <a:fld id="{57597B47-B117-47A0-80F6-7A5DFCC5352C}" type="slidenum">
              <a:rPr lang="en-US" smtClean="0"/>
              <a:t>14</a:t>
            </a:fld>
            <a:endParaRPr lang="en-US"/>
          </a:p>
        </p:txBody>
      </p:sp>
    </p:spTree>
    <p:extLst>
      <p:ext uri="{BB962C8B-B14F-4D97-AF65-F5344CB8AC3E}">
        <p14:creationId xmlns:p14="http://schemas.microsoft.com/office/powerpoint/2010/main" val="3680201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45DEE1A-2DC0-5747-B9C3-60F91EF0B812}" type="datetimeFigureOut">
              <a:rPr lang="en-US" smtClean="0"/>
              <a:t>27/11/2015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245231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45DEE1A-2DC0-5747-B9C3-60F91EF0B812}" type="datetimeFigureOut">
              <a:rPr lang="en-US" smtClean="0"/>
              <a:t>27/11/2015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3221178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45DEE1A-2DC0-5747-B9C3-60F91EF0B812}" type="datetimeFigureOut">
              <a:rPr lang="en-US" smtClean="0"/>
              <a:t>27/11/2015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199886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45DEE1A-2DC0-5747-B9C3-60F91EF0B812}" type="datetimeFigureOut">
              <a:rPr lang="en-US" smtClean="0"/>
              <a:t>27/11/2015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711458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45DEE1A-2DC0-5747-B9C3-60F91EF0B812}" type="datetimeFigureOut">
              <a:rPr lang="en-US" smtClean="0"/>
              <a:t>27/11/2015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328383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45DEE1A-2DC0-5747-B9C3-60F91EF0B812}" type="datetimeFigureOut">
              <a:rPr lang="en-US" smtClean="0"/>
              <a:t>27/11/2015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428772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45DEE1A-2DC0-5747-B9C3-60F91EF0B812}" type="datetimeFigureOut">
              <a:rPr lang="en-US" smtClean="0"/>
              <a:t>27/11/2015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149403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45DEE1A-2DC0-5747-B9C3-60F91EF0B812}" type="datetimeFigureOut">
              <a:rPr lang="en-US" smtClean="0"/>
              <a:t>27/11/2015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379612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DEE1A-2DC0-5747-B9C3-60F91EF0B812}" type="datetimeFigureOut">
              <a:rPr lang="en-US" smtClean="0"/>
              <a:t>27/11/2015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86135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45DEE1A-2DC0-5747-B9C3-60F91EF0B812}" type="datetimeFigureOut">
              <a:rPr lang="en-US" smtClean="0"/>
              <a:t>27/11/2015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1288887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45DEE1A-2DC0-5747-B9C3-60F91EF0B812}" type="datetimeFigureOut">
              <a:rPr lang="en-US" smtClean="0"/>
              <a:t>27/11/2015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9E867-BA42-CF41-846D-3F389C6147D3}" type="slidenum">
              <a:rPr lang="en-US" smtClean="0"/>
              <a:t>‹#›</a:t>
            </a:fld>
            <a:endParaRPr lang="en-US"/>
          </a:p>
        </p:txBody>
      </p:sp>
    </p:spTree>
    <p:extLst>
      <p:ext uri="{BB962C8B-B14F-4D97-AF65-F5344CB8AC3E}">
        <p14:creationId xmlns:p14="http://schemas.microsoft.com/office/powerpoint/2010/main" val="240562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DEE1A-2DC0-5747-B9C3-60F91EF0B812}" type="datetimeFigureOut">
              <a:rPr lang="en-US" smtClean="0"/>
              <a:t>27/11/2015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9E867-BA42-CF41-846D-3F389C6147D3}" type="slidenum">
              <a:rPr lang="en-US" smtClean="0"/>
              <a:t>‹#›</a:t>
            </a:fld>
            <a:endParaRPr lang="en-US"/>
          </a:p>
        </p:txBody>
      </p:sp>
    </p:spTree>
    <p:extLst>
      <p:ext uri="{BB962C8B-B14F-4D97-AF65-F5344CB8AC3E}">
        <p14:creationId xmlns:p14="http://schemas.microsoft.com/office/powerpoint/2010/main" val="1227666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09412" y="3042069"/>
            <a:ext cx="7425517" cy="2000548"/>
          </a:xfrm>
          <a:prstGeom prst="rect">
            <a:avLst/>
          </a:prstGeom>
          <a:noFill/>
        </p:spPr>
        <p:txBody>
          <a:bodyPr wrap="square" rtlCol="0">
            <a:spAutoFit/>
          </a:bodyPr>
          <a:lstStyle/>
          <a:p>
            <a:r>
              <a:rPr lang="en-US" sz="2000" b="1" dirty="0" smtClean="0">
                <a:solidFill>
                  <a:srgbClr val="8DA723"/>
                </a:solidFill>
                <a:latin typeface="Open Sans Semibold"/>
                <a:cs typeface="Open Sans Semibold"/>
              </a:rPr>
              <a:t>Global Gender and Environment Outlook (GGEO</a:t>
            </a:r>
            <a:r>
              <a:rPr lang="en-US" sz="2000" b="1" dirty="0" smtClean="0">
                <a:solidFill>
                  <a:srgbClr val="8DA723"/>
                </a:solidFill>
                <a:latin typeface="Open Sans Semibold"/>
                <a:cs typeface="Open Sans Semibold"/>
              </a:rPr>
              <a:t>) -</a:t>
            </a:r>
            <a:endParaRPr lang="en-US" sz="2000" b="1" dirty="0" smtClean="0">
              <a:solidFill>
                <a:srgbClr val="8DA723"/>
              </a:solidFill>
              <a:latin typeface="Open Sans Semibold"/>
              <a:cs typeface="Open Sans Semibold"/>
            </a:endParaRPr>
          </a:p>
          <a:p>
            <a:r>
              <a:rPr lang="en-US" sz="2000" b="1" dirty="0" smtClean="0">
                <a:solidFill>
                  <a:srgbClr val="8DA723"/>
                </a:solidFill>
                <a:latin typeface="Open Sans Semibold"/>
                <a:cs typeface="Open Sans Semibold"/>
              </a:rPr>
              <a:t>An integrated assessment on t</a:t>
            </a:r>
            <a:r>
              <a:rPr lang="en-US" sz="2000" b="1" dirty="0" smtClean="0">
                <a:solidFill>
                  <a:srgbClr val="8DA723"/>
                </a:solidFill>
                <a:latin typeface="Open Sans Semibold"/>
                <a:cs typeface="Open Sans Semibold"/>
              </a:rPr>
              <a:t>he </a:t>
            </a:r>
            <a:r>
              <a:rPr lang="en-US" sz="2000" b="1" dirty="0" smtClean="0">
                <a:solidFill>
                  <a:srgbClr val="8DA723"/>
                </a:solidFill>
                <a:latin typeface="Open Sans Semibold"/>
                <a:cs typeface="Open Sans Semibold"/>
              </a:rPr>
              <a:t>linkages between environment and </a:t>
            </a:r>
            <a:r>
              <a:rPr lang="en-US" sz="2000" b="1" dirty="0" smtClean="0">
                <a:solidFill>
                  <a:srgbClr val="8DA723"/>
                </a:solidFill>
                <a:latin typeface="Open Sans Semibold"/>
                <a:cs typeface="Open Sans Semibold"/>
              </a:rPr>
              <a:t>gender</a:t>
            </a:r>
            <a:endParaRPr lang="en-US" dirty="0" smtClean="0">
              <a:latin typeface="Open Sans Light"/>
              <a:cs typeface="Open Sans Light"/>
            </a:endParaRPr>
          </a:p>
          <a:p>
            <a:endParaRPr lang="en-US" sz="1600" dirty="0">
              <a:latin typeface="Open Sans Light"/>
              <a:cs typeface="Open Sans Light"/>
            </a:endParaRPr>
          </a:p>
          <a:p>
            <a:r>
              <a:rPr lang="en-US" sz="1600" b="1" dirty="0" smtClean="0">
                <a:solidFill>
                  <a:schemeClr val="tx1">
                    <a:lumMod val="65000"/>
                    <a:lumOff val="35000"/>
                  </a:schemeClr>
                </a:solidFill>
                <a:latin typeface="Open Sans Light"/>
                <a:cs typeface="Open Sans Light"/>
              </a:rPr>
              <a:t>Jacqueline </a:t>
            </a:r>
            <a:r>
              <a:rPr lang="en-US" sz="1600" b="1" dirty="0" err="1" smtClean="0">
                <a:solidFill>
                  <a:schemeClr val="tx1">
                    <a:lumMod val="65000"/>
                    <a:lumOff val="35000"/>
                  </a:schemeClr>
                </a:solidFill>
                <a:latin typeface="Open Sans Light"/>
                <a:cs typeface="Open Sans Light"/>
              </a:rPr>
              <a:t>McGlade</a:t>
            </a:r>
            <a:endParaRPr lang="en-US" sz="1600" b="1" dirty="0" smtClean="0">
              <a:solidFill>
                <a:schemeClr val="tx1">
                  <a:lumMod val="65000"/>
                  <a:lumOff val="35000"/>
                </a:schemeClr>
              </a:solidFill>
              <a:latin typeface="Open Sans Light"/>
              <a:cs typeface="Open Sans Light"/>
            </a:endParaRPr>
          </a:p>
          <a:p>
            <a:r>
              <a:rPr lang="en-US" sz="1600" b="1" dirty="0" smtClean="0">
                <a:solidFill>
                  <a:schemeClr val="tx1">
                    <a:lumMod val="65000"/>
                    <a:lumOff val="35000"/>
                  </a:schemeClr>
                </a:solidFill>
                <a:latin typeface="Open Sans"/>
                <a:cs typeface="Open Sans"/>
              </a:rPr>
              <a:t>Chief Scientist, UNEP</a:t>
            </a:r>
          </a:p>
          <a:p>
            <a:r>
              <a:rPr lang="en-US" sz="1600" b="1" dirty="0" smtClean="0">
                <a:solidFill>
                  <a:schemeClr val="tx1">
                    <a:lumMod val="65000"/>
                    <a:lumOff val="35000"/>
                  </a:schemeClr>
                </a:solidFill>
                <a:latin typeface="Open Sans"/>
                <a:cs typeface="Open Sans"/>
              </a:rPr>
              <a:t>Director, Division of Early Warning and Assessment</a:t>
            </a:r>
          </a:p>
        </p:txBody>
      </p:sp>
    </p:spTree>
    <p:extLst>
      <p:ext uri="{BB962C8B-B14F-4D97-AF65-F5344CB8AC3E}">
        <p14:creationId xmlns:p14="http://schemas.microsoft.com/office/powerpoint/2010/main" val="4071560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461665"/>
          </a:xfrm>
          <a:prstGeom prst="rect">
            <a:avLst/>
          </a:prstGeom>
          <a:noFill/>
        </p:spPr>
        <p:txBody>
          <a:bodyPr wrap="square" rtlCol="0">
            <a:spAutoFit/>
          </a:bodyPr>
          <a:lstStyle/>
          <a:p>
            <a:r>
              <a:rPr lang="en-US" sz="2400" b="1" dirty="0" smtClean="0">
                <a:solidFill>
                  <a:srgbClr val="E75D1E"/>
                </a:solidFill>
                <a:latin typeface="Open Sans Semibold"/>
                <a:cs typeface="Open Sans Semibold"/>
              </a:rPr>
              <a:t>GGEO outline (continued)</a:t>
            </a:r>
            <a:endParaRPr lang="en-US" sz="2400" b="1" dirty="0">
              <a:solidFill>
                <a:srgbClr val="E75D1E"/>
              </a:solidFill>
              <a:latin typeface="Open Sans Semibold"/>
              <a:cs typeface="Open Sans Semibold"/>
            </a:endParaRPr>
          </a:p>
        </p:txBody>
      </p:sp>
      <p:sp>
        <p:nvSpPr>
          <p:cNvPr id="4" name="TextBox 3"/>
          <p:cNvSpPr txBox="1"/>
          <p:nvPr/>
        </p:nvSpPr>
        <p:spPr>
          <a:xfrm>
            <a:off x="1140252" y="1977956"/>
            <a:ext cx="7820868" cy="4109330"/>
          </a:xfrm>
          <a:prstGeom prst="rect">
            <a:avLst/>
          </a:prstGeom>
          <a:noFill/>
        </p:spPr>
        <p:txBody>
          <a:bodyPr wrap="square" rtlCol="0">
            <a:spAutoFit/>
          </a:bodyPr>
          <a:lstStyle/>
          <a:p>
            <a:pPr>
              <a:lnSpc>
                <a:spcPct val="150000"/>
              </a:lnSpc>
            </a:pPr>
            <a:r>
              <a:rPr lang="en-US" sz="1600" u="sng" dirty="0" smtClean="0">
                <a:solidFill>
                  <a:srgbClr val="E75D1E"/>
                </a:solidFill>
                <a:latin typeface="Open Sans Light"/>
                <a:cs typeface="Open Sans Light"/>
              </a:rPr>
              <a:t>Chapter 3: Outlook</a:t>
            </a:r>
            <a:endParaRPr lang="en-US" sz="1600" dirty="0" smtClean="0">
              <a:solidFill>
                <a:prstClr val="black">
                  <a:lumMod val="65000"/>
                  <a:lumOff val="35000"/>
                </a:prstClr>
              </a:solidFill>
              <a:latin typeface="Open Sans Light"/>
              <a:cs typeface="Open Sans Light"/>
            </a:endParaRPr>
          </a:p>
          <a:p>
            <a:pPr marL="285750" indent="-285750">
              <a:lnSpc>
                <a:spcPct val="150000"/>
              </a:lnSpc>
              <a:buFont typeface="Arial" panose="020B0604020202020204" pitchFamily="34" charset="0"/>
              <a:buChar char="•"/>
            </a:pPr>
            <a:r>
              <a:rPr lang="en-US" sz="1600" dirty="0">
                <a:solidFill>
                  <a:prstClr val="black">
                    <a:lumMod val="65000"/>
                    <a:lumOff val="35000"/>
                  </a:prstClr>
                </a:solidFill>
                <a:latin typeface="Open Sans Light"/>
                <a:cs typeface="Open Sans Light"/>
              </a:rPr>
              <a:t>A gender and </a:t>
            </a:r>
            <a:r>
              <a:rPr lang="en-US" sz="1600" dirty="0" smtClean="0">
                <a:solidFill>
                  <a:prstClr val="black">
                    <a:lumMod val="65000"/>
                    <a:lumOff val="35000"/>
                  </a:prstClr>
                </a:solidFill>
                <a:latin typeface="Open Sans Light"/>
                <a:cs typeface="Open Sans Light"/>
              </a:rPr>
              <a:t>environment outlook</a:t>
            </a:r>
            <a:endParaRPr lang="en-US" sz="1600" dirty="0">
              <a:solidFill>
                <a:prstClr val="black">
                  <a:lumMod val="65000"/>
                  <a:lumOff val="35000"/>
                </a:prstClr>
              </a:solidFill>
              <a:latin typeface="Open Sans Light"/>
              <a:cs typeface="Open Sans Light"/>
            </a:endParaRPr>
          </a:p>
          <a:p>
            <a:pPr marL="285750" indent="-285750">
              <a:lnSpc>
                <a:spcPct val="150000"/>
              </a:lnSpc>
              <a:buFont typeface="Arial" panose="020B0604020202020204" pitchFamily="34" charset="0"/>
              <a:buChar char="•"/>
            </a:pPr>
            <a:r>
              <a:rPr lang="en-US" sz="1600" dirty="0">
                <a:solidFill>
                  <a:prstClr val="black">
                    <a:lumMod val="65000"/>
                    <a:lumOff val="35000"/>
                  </a:prstClr>
                </a:solidFill>
                <a:latin typeface="Open Sans Light"/>
                <a:cs typeface="Open Sans Light"/>
              </a:rPr>
              <a:t>Future pathways based on state and trends</a:t>
            </a:r>
          </a:p>
          <a:p>
            <a:pPr marL="285750" indent="-285750">
              <a:lnSpc>
                <a:spcPct val="150000"/>
              </a:lnSpc>
              <a:buFont typeface="Arial" panose="020B0604020202020204" pitchFamily="34" charset="0"/>
              <a:buChar char="•"/>
            </a:pPr>
            <a:r>
              <a:rPr lang="en-US" sz="1600" dirty="0">
                <a:solidFill>
                  <a:prstClr val="black">
                    <a:lumMod val="65000"/>
                    <a:lumOff val="35000"/>
                  </a:prstClr>
                </a:solidFill>
                <a:latin typeface="Open Sans Light"/>
                <a:cs typeface="Open Sans Light"/>
              </a:rPr>
              <a:t>The future we can have</a:t>
            </a:r>
          </a:p>
          <a:p>
            <a:pPr>
              <a:lnSpc>
                <a:spcPct val="150000"/>
              </a:lnSpc>
            </a:pPr>
            <a:r>
              <a:rPr lang="en-US" sz="1600" u="sng" dirty="0" smtClean="0">
                <a:solidFill>
                  <a:srgbClr val="E75D1E"/>
                </a:solidFill>
                <a:latin typeface="Open Sans Light"/>
                <a:cs typeface="Open Sans Light"/>
              </a:rPr>
              <a:t>Chapter 4: Policy framework</a:t>
            </a:r>
          </a:p>
          <a:p>
            <a:pPr marL="285750" indent="-285750">
              <a:lnSpc>
                <a:spcPct val="150000"/>
              </a:lnSpc>
              <a:buFont typeface="Arial" panose="020B0604020202020204" pitchFamily="34" charset="0"/>
              <a:buChar char="•"/>
            </a:pPr>
            <a:r>
              <a:rPr lang="en-US" sz="1600" dirty="0">
                <a:solidFill>
                  <a:prstClr val="black">
                    <a:lumMod val="65000"/>
                    <a:lumOff val="35000"/>
                  </a:prstClr>
                </a:solidFill>
                <a:latin typeface="Open Sans Light"/>
                <a:cs typeface="Open Sans Light"/>
              </a:rPr>
              <a:t>Implications for integrated resource management policies: mainstreaming gender</a:t>
            </a:r>
          </a:p>
          <a:p>
            <a:pPr marL="285750" indent="-285750">
              <a:lnSpc>
                <a:spcPct val="150000"/>
              </a:lnSpc>
              <a:buFont typeface="Arial" panose="020B0604020202020204" pitchFamily="34" charset="0"/>
              <a:buChar char="•"/>
            </a:pPr>
            <a:r>
              <a:rPr lang="en-US" sz="1600" dirty="0">
                <a:solidFill>
                  <a:prstClr val="black">
                    <a:lumMod val="65000"/>
                    <a:lumOff val="35000"/>
                  </a:prstClr>
                </a:solidFill>
                <a:latin typeface="Open Sans Light"/>
                <a:cs typeface="Open Sans Light"/>
              </a:rPr>
              <a:t>International enabling environment (e.g. MEAs and SDGs): enhancing gender sensitivity</a:t>
            </a:r>
          </a:p>
          <a:p>
            <a:pPr marL="285750" indent="-285750">
              <a:lnSpc>
                <a:spcPct val="150000"/>
              </a:lnSpc>
              <a:buFont typeface="Arial" panose="020B0604020202020204" pitchFamily="34" charset="0"/>
              <a:buChar char="•"/>
            </a:pPr>
            <a:r>
              <a:rPr lang="en-US" sz="1600" dirty="0">
                <a:solidFill>
                  <a:prstClr val="black">
                    <a:lumMod val="65000"/>
                    <a:lumOff val="35000"/>
                  </a:prstClr>
                </a:solidFill>
                <a:latin typeface="Open Sans Light"/>
                <a:cs typeface="Open Sans Light"/>
              </a:rPr>
              <a:t>Economic tools, methodologies and mechanisms to improve gender responses</a:t>
            </a:r>
          </a:p>
          <a:p>
            <a:pPr marL="285750" indent="-285750">
              <a:lnSpc>
                <a:spcPct val="150000"/>
              </a:lnSpc>
              <a:buFont typeface="Arial" panose="020B0604020202020204" pitchFamily="34" charset="0"/>
              <a:buChar char="•"/>
            </a:pPr>
            <a:r>
              <a:rPr lang="en-US" sz="1600" dirty="0">
                <a:solidFill>
                  <a:prstClr val="black">
                    <a:lumMod val="65000"/>
                    <a:lumOff val="35000"/>
                  </a:prstClr>
                </a:solidFill>
                <a:latin typeface="Open Sans Light"/>
                <a:cs typeface="Open Sans Light"/>
              </a:rPr>
              <a:t>Knowledge management and education: addressing the gaps and raising awareness</a:t>
            </a:r>
          </a:p>
        </p:txBody>
      </p:sp>
    </p:spTree>
    <p:extLst>
      <p:ext uri="{BB962C8B-B14F-4D97-AF65-F5344CB8AC3E}">
        <p14:creationId xmlns:p14="http://schemas.microsoft.com/office/powerpoint/2010/main" val="2022460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369332"/>
          </a:xfrm>
          <a:prstGeom prst="rect">
            <a:avLst/>
          </a:prstGeom>
          <a:noFill/>
        </p:spPr>
        <p:txBody>
          <a:bodyPr wrap="square" rtlCol="0">
            <a:spAutoFit/>
          </a:bodyPr>
          <a:lstStyle/>
          <a:p>
            <a:r>
              <a:rPr lang="en-US" b="1" dirty="0" smtClean="0">
                <a:solidFill>
                  <a:srgbClr val="E75D1E"/>
                </a:solidFill>
                <a:latin typeface="Open Sans Semibold"/>
                <a:cs typeface="Open Sans Semibold"/>
              </a:rPr>
              <a:t>Climate change as a cross-cutting issue </a:t>
            </a:r>
            <a:endParaRPr lang="en-US" b="1" dirty="0">
              <a:solidFill>
                <a:srgbClr val="E75D1E"/>
              </a:solidFill>
              <a:latin typeface="Open Sans Semibold"/>
              <a:cs typeface="Open Sans Semibold"/>
            </a:endParaRPr>
          </a:p>
        </p:txBody>
      </p:sp>
      <p:sp>
        <p:nvSpPr>
          <p:cNvPr id="5" name="TextBox 4"/>
          <p:cNvSpPr txBox="1"/>
          <p:nvPr/>
        </p:nvSpPr>
        <p:spPr>
          <a:xfrm>
            <a:off x="1280160" y="1871187"/>
            <a:ext cx="7538376" cy="370870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u="sng" dirty="0" smtClean="0"/>
              <a:t>Adaptation is gendered: </a:t>
            </a:r>
            <a:r>
              <a:rPr lang="en-US" sz="2000" dirty="0" smtClean="0"/>
              <a:t>climate-smart agriculture in food security, integrated water management and </a:t>
            </a:r>
            <a:r>
              <a:rPr lang="en-US" sz="2000" dirty="0" smtClean="0"/>
              <a:t>sanitation</a:t>
            </a:r>
          </a:p>
          <a:p>
            <a:pPr marL="285750" indent="-285750">
              <a:spcBef>
                <a:spcPts val="600"/>
              </a:spcBef>
              <a:buFont typeface="Arial" panose="020B0604020202020204" pitchFamily="34" charset="0"/>
              <a:buChar char="•"/>
            </a:pPr>
            <a:r>
              <a:rPr lang="en-US" sz="2000" u="sng" dirty="0" smtClean="0"/>
              <a:t>Mitigation is gendered: </a:t>
            </a:r>
            <a:r>
              <a:rPr lang="en-US" sz="2000" dirty="0" smtClean="0"/>
              <a:t>reduced GHG in agriculture through soil conservation practices, clean energy, forest conservation, changing behavior and life-style through responsible consumption and production practices to reduce waste and GHGs</a:t>
            </a:r>
          </a:p>
          <a:p>
            <a:pPr marL="285750" indent="-285750">
              <a:spcBef>
                <a:spcPts val="600"/>
              </a:spcBef>
              <a:buFont typeface="Arial" panose="020B0604020202020204" pitchFamily="34" charset="0"/>
              <a:buChar char="•"/>
            </a:pPr>
            <a:r>
              <a:rPr lang="en-US" sz="2000" u="sng" dirty="0" smtClean="0"/>
              <a:t>Financing for climate change: </a:t>
            </a:r>
            <a:r>
              <a:rPr lang="en-US" sz="2000" dirty="0" smtClean="0"/>
              <a:t>gender-responsive budgeting</a:t>
            </a:r>
          </a:p>
          <a:p>
            <a:pPr marL="285750" indent="-285750">
              <a:spcBef>
                <a:spcPts val="600"/>
              </a:spcBef>
              <a:buFont typeface="Arial" panose="020B0604020202020204" pitchFamily="34" charset="0"/>
              <a:buChar char="•"/>
            </a:pPr>
            <a:r>
              <a:rPr lang="en-US" sz="2000" u="sng" dirty="0" smtClean="0"/>
              <a:t>Capacity building: </a:t>
            </a:r>
            <a:r>
              <a:rPr lang="en-US" sz="2000" dirty="0" smtClean="0"/>
              <a:t>the role of women in climate change adaptation and mitigation reflected </a:t>
            </a:r>
            <a:r>
              <a:rPr lang="en-US" sz="2000" dirty="0"/>
              <a:t>through educating young </a:t>
            </a:r>
            <a:r>
              <a:rPr lang="en-US" sz="2000" dirty="0" smtClean="0"/>
              <a:t>generations regarding </a:t>
            </a:r>
            <a:r>
              <a:rPr lang="en-US" sz="2000" dirty="0"/>
              <a:t>consumption </a:t>
            </a:r>
            <a:r>
              <a:rPr lang="en-US" sz="2000" dirty="0" smtClean="0"/>
              <a:t>and production choices and </a:t>
            </a:r>
            <a:r>
              <a:rPr lang="en-US" sz="2000" dirty="0" err="1" smtClean="0"/>
              <a:t>behaviours</a:t>
            </a:r>
            <a:r>
              <a:rPr lang="en-US" sz="2000" dirty="0" smtClean="0"/>
              <a:t>, but also on gender equality, the role of boys and girls etc</a:t>
            </a:r>
            <a:r>
              <a:rPr lang="en-US" sz="2000" dirty="0" smtClean="0"/>
              <a:t>.</a:t>
            </a:r>
            <a:endParaRPr lang="en-US" sz="2000" dirty="0" smtClean="0"/>
          </a:p>
        </p:txBody>
      </p:sp>
    </p:spTree>
    <p:extLst>
      <p:ext uri="{BB962C8B-B14F-4D97-AF65-F5344CB8AC3E}">
        <p14:creationId xmlns:p14="http://schemas.microsoft.com/office/powerpoint/2010/main" val="427210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369332"/>
          </a:xfrm>
          <a:prstGeom prst="rect">
            <a:avLst/>
          </a:prstGeom>
          <a:noFill/>
        </p:spPr>
        <p:txBody>
          <a:bodyPr wrap="square" rtlCol="0">
            <a:spAutoFit/>
          </a:bodyPr>
          <a:lstStyle/>
          <a:p>
            <a:r>
              <a:rPr lang="en-US" b="1" dirty="0" smtClean="0">
                <a:solidFill>
                  <a:srgbClr val="E75D1E"/>
                </a:solidFill>
                <a:latin typeface="Open Sans Semibold"/>
                <a:cs typeface="Open Sans Semibold"/>
              </a:rPr>
              <a:t>GGEO - The nexus between gender and environment</a:t>
            </a:r>
            <a:endParaRPr lang="en-US" b="1" dirty="0">
              <a:solidFill>
                <a:srgbClr val="E75D1E"/>
              </a:solidFill>
              <a:latin typeface="Open Sans Semibold"/>
              <a:cs typeface="Open Sans Semibold"/>
            </a:endParaRPr>
          </a:p>
        </p:txBody>
      </p:sp>
      <p:sp>
        <p:nvSpPr>
          <p:cNvPr id="5" name="TextBox 4"/>
          <p:cNvSpPr txBox="1"/>
          <p:nvPr/>
        </p:nvSpPr>
        <p:spPr>
          <a:xfrm>
            <a:off x="1280159" y="1944357"/>
            <a:ext cx="7790671"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Women </a:t>
            </a:r>
            <a:r>
              <a:rPr lang="en-US" sz="2000" dirty="0" smtClean="0"/>
              <a:t>generally have less access to natural resources and other important resources for their livelihoods (training, technology, market information</a:t>
            </a:r>
            <a:r>
              <a:rPr lang="en-US" sz="2000" dirty="0"/>
              <a:t>) </a:t>
            </a:r>
            <a:endParaRPr lang="en-US" sz="200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192" y="2918617"/>
            <a:ext cx="6398280" cy="393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579745" y="2888321"/>
            <a:ext cx="6354727" cy="3999974"/>
            <a:chOff x="2859614" y="2921330"/>
            <a:chExt cx="6354727" cy="3999974"/>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614" y="2921330"/>
              <a:ext cx="6354727" cy="399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96751" y="3050962"/>
              <a:ext cx="5174079" cy="461665"/>
            </a:xfrm>
            <a:prstGeom prst="rect">
              <a:avLst/>
            </a:prstGeom>
            <a:noFill/>
          </p:spPr>
          <p:txBody>
            <a:bodyPr wrap="square" rtlCol="0">
              <a:spAutoFit/>
            </a:bodyPr>
            <a:lstStyle/>
            <a:p>
              <a:r>
                <a:rPr lang="en-US" sz="1200" dirty="0" smtClean="0"/>
                <a:t>Access </a:t>
              </a:r>
              <a:r>
                <a:rPr lang="en-US" sz="1200" dirty="0"/>
                <a:t>to Water and Sanitation facilities for men and women in Mongolia, Nigeria and Niger. Source:  (UNICEF and WHO, 2012)</a:t>
              </a:r>
            </a:p>
          </p:txBody>
        </p:sp>
      </p:grpSp>
    </p:spTree>
    <p:extLst>
      <p:ext uri="{BB962C8B-B14F-4D97-AF65-F5344CB8AC3E}">
        <p14:creationId xmlns:p14="http://schemas.microsoft.com/office/powerpoint/2010/main" val="295090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369332"/>
          </a:xfrm>
          <a:prstGeom prst="rect">
            <a:avLst/>
          </a:prstGeom>
          <a:noFill/>
        </p:spPr>
        <p:txBody>
          <a:bodyPr wrap="square" rtlCol="0">
            <a:spAutoFit/>
          </a:bodyPr>
          <a:lstStyle/>
          <a:p>
            <a:r>
              <a:rPr lang="en-US" b="1" dirty="0" smtClean="0">
                <a:solidFill>
                  <a:srgbClr val="E75D1E"/>
                </a:solidFill>
                <a:latin typeface="Open Sans Semibold"/>
                <a:cs typeface="Open Sans Semibold"/>
              </a:rPr>
              <a:t>GGEO - The nexus between gender and environment</a:t>
            </a:r>
            <a:endParaRPr lang="en-US" b="1" dirty="0">
              <a:solidFill>
                <a:srgbClr val="E75D1E"/>
              </a:solidFill>
              <a:latin typeface="Open Sans Semibold"/>
              <a:cs typeface="Open Sans Semibold"/>
            </a:endParaRPr>
          </a:p>
        </p:txBody>
      </p:sp>
      <p:sp>
        <p:nvSpPr>
          <p:cNvPr id="5" name="TextBox 4"/>
          <p:cNvSpPr txBox="1"/>
          <p:nvPr/>
        </p:nvSpPr>
        <p:spPr>
          <a:xfrm>
            <a:off x="1266464" y="1895304"/>
            <a:ext cx="684256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Men and women are affecte</a:t>
            </a:r>
            <a:r>
              <a:rPr lang="en-US" sz="2000" dirty="0" smtClean="0"/>
              <a:t>d differently by environmental pollution and degradation</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171" y="2839380"/>
            <a:ext cx="6330836" cy="4061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1107598" y="2863130"/>
            <a:ext cx="6732534" cy="3943572"/>
            <a:chOff x="1266464" y="2914428"/>
            <a:chExt cx="6732534" cy="3943572"/>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6464" y="2914428"/>
              <a:ext cx="6732534" cy="394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66464" y="2914428"/>
              <a:ext cx="6732533" cy="307777"/>
            </a:xfrm>
            <a:prstGeom prst="rect">
              <a:avLst/>
            </a:prstGeom>
            <a:noFill/>
          </p:spPr>
          <p:txBody>
            <a:bodyPr wrap="square" rtlCol="0">
              <a:spAutoFit/>
            </a:bodyPr>
            <a:lstStyle/>
            <a:p>
              <a:r>
                <a:rPr lang="en-US" sz="1400" dirty="0"/>
                <a:t>Ratio of deaths attributable to household air </a:t>
              </a:r>
              <a:r>
                <a:rPr lang="en-US" sz="1400" dirty="0" smtClean="0"/>
                <a:t>pollution (HAP) </a:t>
              </a:r>
              <a:r>
                <a:rPr lang="en-US" sz="1400" dirty="0"/>
                <a:t>in </a:t>
              </a:r>
              <a:r>
                <a:rPr lang="en-US" sz="1400" dirty="0" smtClean="0"/>
                <a:t>2012. Source: WHO 2012</a:t>
              </a:r>
              <a:endParaRPr lang="en-US" sz="1400" dirty="0"/>
            </a:p>
          </p:txBody>
        </p:sp>
      </p:grpSp>
      <p:grpSp>
        <p:nvGrpSpPr>
          <p:cNvPr id="8" name="Group 7"/>
          <p:cNvGrpSpPr/>
          <p:nvPr/>
        </p:nvGrpSpPr>
        <p:grpSpPr>
          <a:xfrm>
            <a:off x="1406582" y="2824687"/>
            <a:ext cx="6330836" cy="3981137"/>
            <a:chOff x="1406582" y="2824687"/>
            <a:chExt cx="6330836" cy="3981137"/>
          </a:xfrm>
        </p:grpSpPr>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582" y="2824687"/>
              <a:ext cx="6330836" cy="367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06582" y="6498047"/>
              <a:ext cx="6330836" cy="307777"/>
            </a:xfrm>
            <a:prstGeom prst="rect">
              <a:avLst/>
            </a:prstGeom>
            <a:noFill/>
          </p:spPr>
          <p:txBody>
            <a:bodyPr wrap="square" rtlCol="0">
              <a:spAutoFit/>
            </a:bodyPr>
            <a:lstStyle/>
            <a:p>
              <a:r>
                <a:rPr lang="en-US" sz="1400" dirty="0"/>
                <a:t>Source: (FAO and Pesticides Action Network UK (PAN UK), 2015)</a:t>
              </a:r>
            </a:p>
          </p:txBody>
        </p:sp>
      </p:grpSp>
    </p:spTree>
    <p:extLst>
      <p:ext uri="{BB962C8B-B14F-4D97-AF65-F5344CB8AC3E}">
        <p14:creationId xmlns:p14="http://schemas.microsoft.com/office/powerpoint/2010/main" val="296715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p:cTn id="11" dur="1000" fill="hold"/>
                                        <p:tgtEl>
                                          <p:spTgt spid="1030"/>
                                        </p:tgtEl>
                                        <p:attrNameLst>
                                          <p:attrName>ppt_w</p:attrName>
                                        </p:attrNameLst>
                                      </p:cBhvr>
                                      <p:tavLst>
                                        <p:tav tm="0">
                                          <p:val>
                                            <p:strVal val="#ppt_w*0.70"/>
                                          </p:val>
                                        </p:tav>
                                        <p:tav tm="100000">
                                          <p:val>
                                            <p:strVal val="#ppt_w"/>
                                          </p:val>
                                        </p:tav>
                                      </p:tavLst>
                                    </p:anim>
                                    <p:anim calcmode="lin" valueType="num">
                                      <p:cBhvr>
                                        <p:cTn id="12" dur="1000" fill="hold"/>
                                        <p:tgtEl>
                                          <p:spTgt spid="1030"/>
                                        </p:tgtEl>
                                        <p:attrNameLst>
                                          <p:attrName>ppt_h</p:attrName>
                                        </p:attrNameLst>
                                      </p:cBhvr>
                                      <p:tavLst>
                                        <p:tav tm="0">
                                          <p:val>
                                            <p:strVal val="#ppt_h"/>
                                          </p:val>
                                        </p:tav>
                                        <p:tav tm="100000">
                                          <p:val>
                                            <p:strVal val="#ppt_h"/>
                                          </p:val>
                                        </p:tav>
                                      </p:tavLst>
                                    </p:anim>
                                    <p:animEffect transition="in" filter="fade">
                                      <p:cBhvr>
                                        <p:cTn id="13" dur="1000"/>
                                        <p:tgtEl>
                                          <p:spTgt spid="1030"/>
                                        </p:tgtEl>
                                      </p:cBhvr>
                                    </p:animEffect>
                                  </p:childTnLst>
                                  <p:subTnLst>
                                    <p:set>
                                      <p:cBhvr override="childStyle">
                                        <p:cTn dur="1" fill="hold" display="0" masterRel="nextClick" afterEffect="1"/>
                                        <p:tgtEl>
                                          <p:spTgt spid="1030"/>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55"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5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strVal val="#ppt_w*0.70"/>
                                          </p:val>
                                        </p:tav>
                                        <p:tav tm="100000">
                                          <p:val>
                                            <p:strVal val="#ppt_w"/>
                                          </p:val>
                                        </p:tav>
                                      </p:tavLst>
                                    </p:anim>
                                    <p:anim calcmode="lin" valueType="num">
                                      <p:cBhvr>
                                        <p:cTn id="26" dur="1000" fill="hold"/>
                                        <p:tgtEl>
                                          <p:spTgt spid="8"/>
                                        </p:tgtEl>
                                        <p:attrNameLst>
                                          <p:attrName>ppt_h</p:attrName>
                                        </p:attrNameLst>
                                      </p:cBhvr>
                                      <p:tavLst>
                                        <p:tav tm="0">
                                          <p:val>
                                            <p:strVal val="#ppt_h"/>
                                          </p:val>
                                        </p:tav>
                                        <p:tav tm="100000">
                                          <p:val>
                                            <p:strVal val="#ppt_h"/>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369332"/>
          </a:xfrm>
          <a:prstGeom prst="rect">
            <a:avLst/>
          </a:prstGeom>
          <a:noFill/>
        </p:spPr>
        <p:txBody>
          <a:bodyPr wrap="square" rtlCol="0">
            <a:spAutoFit/>
          </a:bodyPr>
          <a:lstStyle/>
          <a:p>
            <a:r>
              <a:rPr lang="en-US" b="1" dirty="0" smtClean="0">
                <a:solidFill>
                  <a:srgbClr val="E75D1E"/>
                </a:solidFill>
                <a:latin typeface="Open Sans Semibold"/>
                <a:cs typeface="Open Sans Semibold"/>
              </a:rPr>
              <a:t>GGEO - The nexus between gender and environment</a:t>
            </a:r>
            <a:endParaRPr lang="en-US" b="1" dirty="0">
              <a:solidFill>
                <a:srgbClr val="E75D1E"/>
              </a:solidFill>
              <a:latin typeface="Open Sans Semibold"/>
              <a:cs typeface="Open Sans Semibold"/>
            </a:endParaRPr>
          </a:p>
        </p:txBody>
      </p:sp>
      <p:sp>
        <p:nvSpPr>
          <p:cNvPr id="5" name="TextBox 4"/>
          <p:cNvSpPr txBox="1"/>
          <p:nvPr/>
        </p:nvSpPr>
        <p:spPr>
          <a:xfrm>
            <a:off x="1280160" y="2035797"/>
            <a:ext cx="6842562"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There </a:t>
            </a:r>
            <a:r>
              <a:rPr lang="en-US" sz="2000" dirty="0"/>
              <a:t>are gender differences in the roles of women and men at both perceptual and practical levels in environmental conservation </a:t>
            </a:r>
          </a:p>
          <a:p>
            <a:endParaRPr lang="en-US" sz="2000" dirty="0" smtClean="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57" y="3075709"/>
            <a:ext cx="7970486" cy="378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573824" y="3097979"/>
            <a:ext cx="6298360" cy="3782291"/>
            <a:chOff x="1784062" y="3075709"/>
            <a:chExt cx="6298360" cy="3782291"/>
          </a:xfrm>
        </p:grpSpPr>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4062" y="3075709"/>
              <a:ext cx="6298360" cy="378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98275" y="6447886"/>
              <a:ext cx="2410691" cy="307777"/>
            </a:xfrm>
            <a:prstGeom prst="rect">
              <a:avLst/>
            </a:prstGeom>
            <a:noFill/>
          </p:spPr>
          <p:txBody>
            <a:bodyPr wrap="square" rtlCol="0">
              <a:spAutoFit/>
            </a:bodyPr>
            <a:lstStyle/>
            <a:p>
              <a:r>
                <a:rPr lang="en-US" sz="1400" dirty="0"/>
                <a:t>Source (Yale University, 2012)</a:t>
              </a:r>
            </a:p>
          </p:txBody>
        </p:sp>
      </p:grpSp>
    </p:spTree>
    <p:extLst>
      <p:ext uri="{BB962C8B-B14F-4D97-AF65-F5344CB8AC3E}">
        <p14:creationId xmlns:p14="http://schemas.microsoft.com/office/powerpoint/2010/main" val="11357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500"/>
                                        <p:tgtEl>
                                          <p:spTgt spid="3075"/>
                                        </p:tgtEl>
                                      </p:cBhvr>
                                    </p:animEffect>
                                  </p:childTnLst>
                                  <p:subTnLst>
                                    <p:set>
                                      <p:cBhvr override="childStyle">
                                        <p:cTn dur="1" fill="hold" display="0" masterRel="nextClick" afterEffect="1"/>
                                        <p:tgtEl>
                                          <p:spTgt spid="3075"/>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369332"/>
          </a:xfrm>
          <a:prstGeom prst="rect">
            <a:avLst/>
          </a:prstGeom>
          <a:noFill/>
        </p:spPr>
        <p:txBody>
          <a:bodyPr wrap="square" rtlCol="0">
            <a:spAutoFit/>
          </a:bodyPr>
          <a:lstStyle/>
          <a:p>
            <a:r>
              <a:rPr lang="en-US" b="1" dirty="0" smtClean="0">
                <a:solidFill>
                  <a:srgbClr val="E75D1E"/>
                </a:solidFill>
                <a:latin typeface="Open Sans Semibold"/>
                <a:cs typeface="Open Sans Semibold"/>
              </a:rPr>
              <a:t>GGEO - The nexus between gender and environment</a:t>
            </a:r>
            <a:endParaRPr lang="en-US" b="1" dirty="0">
              <a:solidFill>
                <a:srgbClr val="E75D1E"/>
              </a:solidFill>
              <a:latin typeface="Open Sans Semibold"/>
              <a:cs typeface="Open Sans Semibold"/>
            </a:endParaRPr>
          </a:p>
        </p:txBody>
      </p:sp>
      <p:sp>
        <p:nvSpPr>
          <p:cNvPr id="5" name="TextBox 4"/>
          <p:cNvSpPr txBox="1"/>
          <p:nvPr/>
        </p:nvSpPr>
        <p:spPr>
          <a:xfrm>
            <a:off x="1280160" y="1876303"/>
            <a:ext cx="684256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t>not </a:t>
            </a:r>
            <a:r>
              <a:rPr lang="en-US" sz="2000" dirty="0" smtClean="0"/>
              <a:t>just “state” and </a:t>
            </a:r>
            <a:r>
              <a:rPr lang="en-US" sz="2000" dirty="0"/>
              <a:t>“impacts” that are gendered; drivers are </a:t>
            </a:r>
            <a:r>
              <a:rPr lang="en-US" sz="2000" dirty="0" smtClean="0"/>
              <a:t>gendered, too.</a:t>
            </a:r>
            <a:endParaRPr lang="en-US" sz="20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254" y="2584188"/>
            <a:ext cx="7615030" cy="399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505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0253" y="1470859"/>
            <a:ext cx="6470674" cy="400110"/>
          </a:xfrm>
          <a:prstGeom prst="rect">
            <a:avLst/>
          </a:prstGeom>
          <a:noFill/>
        </p:spPr>
        <p:txBody>
          <a:bodyPr wrap="square" rtlCol="0">
            <a:spAutoFit/>
          </a:bodyPr>
          <a:lstStyle/>
          <a:p>
            <a:r>
              <a:rPr lang="en-US" sz="2000" b="1" dirty="0">
                <a:solidFill>
                  <a:srgbClr val="FF0000"/>
                </a:solidFill>
                <a:latin typeface="Open Sans Light"/>
                <a:cs typeface="Open Sans Light"/>
              </a:rPr>
              <a:t>Lack of gender-disaggregated data </a:t>
            </a:r>
            <a:endParaRPr lang="en-US" sz="2000" dirty="0">
              <a:solidFill>
                <a:srgbClr val="FF0000"/>
              </a:solidFill>
              <a:latin typeface="Open Sans Light"/>
              <a:cs typeface="Open Sans Light"/>
            </a:endParaRPr>
          </a:p>
        </p:txBody>
      </p:sp>
      <p:sp>
        <p:nvSpPr>
          <p:cNvPr id="6" name="TextBox 5"/>
          <p:cNvSpPr txBox="1"/>
          <p:nvPr/>
        </p:nvSpPr>
        <p:spPr>
          <a:xfrm>
            <a:off x="1140253" y="2231136"/>
            <a:ext cx="7217363"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t>One of the strongest messages from gender analysis on the environment is that the need for sex-disaggregated data is critical and </a:t>
            </a:r>
            <a:r>
              <a:rPr lang="en-US" sz="2000" dirty="0" smtClean="0"/>
              <a:t>urgent</a:t>
            </a:r>
          </a:p>
          <a:p>
            <a:pPr marL="342900" indent="-342900">
              <a:buFont typeface="Arial" panose="020B0604020202020204" pitchFamily="34" charset="0"/>
              <a:buChar char="•"/>
            </a:pPr>
            <a:r>
              <a:rPr lang="en-US" sz="2000" dirty="0" smtClean="0"/>
              <a:t>In </a:t>
            </a:r>
            <a:r>
              <a:rPr lang="en-US" sz="2000" dirty="0"/>
              <a:t>the absence of such data, all environmental analyses are inadequate and partial because establishing baselines, monitoring progress, and assessing outcomes are not </a:t>
            </a:r>
            <a:r>
              <a:rPr lang="en-US" sz="2000" dirty="0" smtClean="0"/>
              <a:t>viable</a:t>
            </a:r>
          </a:p>
          <a:p>
            <a:pPr marL="342900" indent="-342900">
              <a:buFont typeface="Arial" panose="020B0604020202020204" pitchFamily="34" charset="0"/>
              <a:buChar char="•"/>
            </a:pPr>
            <a:r>
              <a:rPr lang="en-US" sz="2000" dirty="0" smtClean="0"/>
              <a:t>This is particularly important for the monitoring of the implementation of SDGs at country level</a:t>
            </a:r>
            <a:endParaRPr lang="en-US" sz="2000" dirty="0"/>
          </a:p>
        </p:txBody>
      </p:sp>
    </p:spTree>
    <p:extLst>
      <p:ext uri="{BB962C8B-B14F-4D97-AF65-F5344CB8AC3E}">
        <p14:creationId xmlns:p14="http://schemas.microsoft.com/office/powerpoint/2010/main" val="2410921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470859"/>
            <a:ext cx="8003747" cy="369332"/>
          </a:xfrm>
          <a:prstGeom prst="rect">
            <a:avLst/>
          </a:prstGeom>
          <a:noFill/>
        </p:spPr>
        <p:txBody>
          <a:bodyPr wrap="square" rtlCol="0">
            <a:spAutoFit/>
          </a:bodyPr>
          <a:lstStyle/>
          <a:p>
            <a:r>
              <a:rPr lang="en-US" b="1" dirty="0">
                <a:solidFill>
                  <a:srgbClr val="E75D1E"/>
                </a:solidFill>
                <a:latin typeface="Open Sans Semibold"/>
                <a:cs typeface="Open Sans Semibold"/>
              </a:rPr>
              <a:t>Gender &amp; environmental transformational changes are </a:t>
            </a:r>
            <a:r>
              <a:rPr lang="en-US" b="1" dirty="0" smtClean="0">
                <a:solidFill>
                  <a:srgbClr val="E75D1E"/>
                </a:solidFill>
                <a:latin typeface="Open Sans Semibold"/>
                <a:cs typeface="Open Sans Semibold"/>
              </a:rPr>
              <a:t>inter-dependent</a:t>
            </a:r>
            <a:endParaRPr lang="en-US" b="1" dirty="0">
              <a:solidFill>
                <a:srgbClr val="E75D1E"/>
              </a:solidFill>
              <a:latin typeface="Open Sans Semibold"/>
              <a:cs typeface="Open Sans Semibold"/>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178" y="4033433"/>
            <a:ext cx="2896892" cy="193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8174" y="1968529"/>
            <a:ext cx="2896892" cy="192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41" y="2003728"/>
            <a:ext cx="3929720" cy="1929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041" y="4033433"/>
            <a:ext cx="4678450" cy="1930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8182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GEO-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0253" y="1501855"/>
            <a:ext cx="6470674" cy="400110"/>
          </a:xfrm>
          <a:prstGeom prst="rect">
            <a:avLst/>
          </a:prstGeom>
          <a:noFill/>
        </p:spPr>
        <p:txBody>
          <a:bodyPr wrap="square" rtlCol="0">
            <a:spAutoFit/>
          </a:bodyPr>
          <a:lstStyle/>
          <a:p>
            <a:r>
              <a:rPr lang="en-US" sz="2000" b="1" dirty="0" smtClean="0">
                <a:solidFill>
                  <a:srgbClr val="FF0000"/>
                </a:solidFill>
                <a:latin typeface="Open Sans Light"/>
                <a:cs typeface="Open Sans Light"/>
              </a:rPr>
              <a:t>Thank you for your attention</a:t>
            </a:r>
            <a:endParaRPr lang="en-US" sz="2000" dirty="0">
              <a:solidFill>
                <a:srgbClr val="FF0000"/>
              </a:solidFill>
              <a:latin typeface="Open Sans Light"/>
              <a:cs typeface="Open Sans Light"/>
            </a:endParaRPr>
          </a:p>
        </p:txBody>
      </p:sp>
    </p:spTree>
    <p:extLst>
      <p:ext uri="{BB962C8B-B14F-4D97-AF65-F5344CB8AC3E}">
        <p14:creationId xmlns:p14="http://schemas.microsoft.com/office/powerpoint/2010/main" val="288489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GEO-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0253" y="1501855"/>
            <a:ext cx="6470674" cy="369332"/>
          </a:xfrm>
          <a:prstGeom prst="rect">
            <a:avLst/>
          </a:prstGeom>
          <a:noFill/>
        </p:spPr>
        <p:txBody>
          <a:bodyPr wrap="square" rtlCol="0">
            <a:spAutoFit/>
          </a:bodyPr>
          <a:lstStyle/>
          <a:p>
            <a:r>
              <a:rPr lang="en-US" b="1" dirty="0">
                <a:solidFill>
                  <a:srgbClr val="E75D1E"/>
                </a:solidFill>
                <a:latin typeface="Open Sans Semibold"/>
                <a:cs typeface="Open Sans Semibold"/>
              </a:rPr>
              <a:t>A brief overview of gender-environment background </a:t>
            </a:r>
            <a:endParaRPr lang="en-US" b="1" dirty="0">
              <a:solidFill>
                <a:srgbClr val="E75D1E"/>
              </a:solidFill>
              <a:latin typeface="Open Sans Semibold"/>
              <a:cs typeface="Open Sans Semibold"/>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800" y="1871187"/>
            <a:ext cx="1642864" cy="192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4783" y="1901297"/>
            <a:ext cx="1364170" cy="1898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543" y="1894892"/>
            <a:ext cx="3751412" cy="190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40253" y="4222219"/>
            <a:ext cx="343174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“Women and Environment” issue: from Mexico, 1975 to Beijing Platform 1995</a:t>
            </a:r>
          </a:p>
          <a:p>
            <a:pPr marL="285750" indent="-285750">
              <a:buFont typeface="Arial" panose="020B0604020202020204" pitchFamily="34" charset="0"/>
              <a:buChar char="•"/>
            </a:pPr>
            <a:r>
              <a:rPr lang="en-US" dirty="0" smtClean="0"/>
              <a:t>Women Rights, Gender Equality and Environmental Justice</a:t>
            </a: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1490" y="3929223"/>
            <a:ext cx="1254628" cy="192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8792" y="3962225"/>
            <a:ext cx="1895163" cy="189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6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GEO-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0252" y="1501855"/>
            <a:ext cx="7693781" cy="369332"/>
          </a:xfrm>
          <a:prstGeom prst="rect">
            <a:avLst/>
          </a:prstGeom>
          <a:noFill/>
        </p:spPr>
        <p:txBody>
          <a:bodyPr wrap="square" rtlCol="0">
            <a:spAutoFit/>
          </a:bodyPr>
          <a:lstStyle/>
          <a:p>
            <a:r>
              <a:rPr lang="en-US" b="1" dirty="0">
                <a:solidFill>
                  <a:srgbClr val="E75D1E"/>
                </a:solidFill>
                <a:latin typeface="Open Sans Semibold"/>
                <a:cs typeface="Open Sans Semibold"/>
              </a:rPr>
              <a:t>A brief overview of gender-environment background </a:t>
            </a:r>
            <a:r>
              <a:rPr lang="en-US" b="1" dirty="0" smtClean="0">
                <a:solidFill>
                  <a:srgbClr val="E75D1E"/>
                </a:solidFill>
                <a:latin typeface="Open Sans Semibold"/>
                <a:cs typeface="Open Sans Semibold"/>
              </a:rPr>
              <a:t> (continued)</a:t>
            </a:r>
            <a:endParaRPr lang="en-US" b="1" dirty="0">
              <a:solidFill>
                <a:srgbClr val="E75D1E"/>
              </a:solidFill>
              <a:latin typeface="Open Sans Semibold"/>
              <a:cs typeface="Open Sans Semibold"/>
            </a:endParaRPr>
          </a:p>
        </p:txBody>
      </p:sp>
      <p:sp>
        <p:nvSpPr>
          <p:cNvPr id="6" name="TextBox 5"/>
          <p:cNvSpPr txBox="1"/>
          <p:nvPr/>
        </p:nvSpPr>
        <p:spPr>
          <a:xfrm>
            <a:off x="1140251" y="1913390"/>
            <a:ext cx="6793925" cy="1754326"/>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30 years after Beijing Platform of Action, progress and improvement in growing the body of knowledge have been shown resulted to progress in gender mainstreaming in policy, and tool-sets for mainstreaming gender and working toward gender equality in development policies;</a:t>
            </a:r>
          </a:p>
          <a:p>
            <a:pPr marL="742950" lvl="1" indent="-285750">
              <a:buFont typeface="Arial" panose="020B0604020202020204" pitchFamily="34" charset="0"/>
              <a:buChar char="•"/>
            </a:pPr>
            <a:r>
              <a:rPr lang="en-US" dirty="0" smtClean="0"/>
              <a:t>For example: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36" y="3667715"/>
            <a:ext cx="1666791" cy="215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759" y="3667716"/>
            <a:ext cx="1635017" cy="215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1104" y="3667716"/>
            <a:ext cx="1666789" cy="2150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GEO-POWERPOIN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0253" y="1501855"/>
            <a:ext cx="6470674" cy="400110"/>
          </a:xfrm>
          <a:prstGeom prst="rect">
            <a:avLst/>
          </a:prstGeom>
          <a:noFill/>
        </p:spPr>
        <p:txBody>
          <a:bodyPr wrap="square" rtlCol="0">
            <a:spAutoFit/>
          </a:bodyPr>
          <a:lstStyle/>
          <a:p>
            <a:r>
              <a:rPr lang="en-US" sz="2000" b="1" dirty="0" smtClean="0">
                <a:solidFill>
                  <a:srgbClr val="FF0000"/>
                </a:solidFill>
                <a:latin typeface="Open Sans Light"/>
                <a:cs typeface="Open Sans Light"/>
              </a:rPr>
              <a:t>GGEO’s key </a:t>
            </a:r>
            <a:r>
              <a:rPr lang="en-US" sz="2000" b="1" dirty="0">
                <a:solidFill>
                  <a:srgbClr val="FF0000"/>
                </a:solidFill>
                <a:latin typeface="Open Sans Light"/>
                <a:cs typeface="Open Sans Light"/>
              </a:rPr>
              <a:t>assessment </a:t>
            </a:r>
            <a:r>
              <a:rPr lang="en-US" sz="2000" b="1" dirty="0" smtClean="0">
                <a:solidFill>
                  <a:srgbClr val="FF0000"/>
                </a:solidFill>
                <a:latin typeface="Open Sans Light"/>
                <a:cs typeface="Open Sans Light"/>
              </a:rPr>
              <a:t>questions</a:t>
            </a:r>
            <a:endParaRPr lang="en-US" sz="2000" dirty="0">
              <a:solidFill>
                <a:srgbClr val="FF0000"/>
              </a:solidFill>
              <a:latin typeface="Open Sans Light"/>
              <a:cs typeface="Open Sans Light"/>
            </a:endParaRPr>
          </a:p>
        </p:txBody>
      </p:sp>
      <p:sp>
        <p:nvSpPr>
          <p:cNvPr id="6" name="TextBox 5"/>
          <p:cNvSpPr txBox="1"/>
          <p:nvPr/>
        </p:nvSpPr>
        <p:spPr>
          <a:xfrm>
            <a:off x="1140252" y="2201583"/>
            <a:ext cx="6996357" cy="3580467"/>
          </a:xfrm>
          <a:prstGeom prst="rect">
            <a:avLst/>
          </a:prstGeom>
          <a:noFill/>
        </p:spPr>
        <p:txBody>
          <a:bodyPr wrap="square" rtlCol="0">
            <a:spAutoFit/>
          </a:bodyPr>
          <a:lstStyle/>
          <a:p>
            <a:pPr marL="702128" lvl="1" indent="-244928">
              <a:lnSpc>
                <a:spcPct val="150000"/>
              </a:lnSpc>
              <a:spcBef>
                <a:spcPts val="500"/>
              </a:spcBef>
              <a:buSzPct val="100000"/>
              <a:buFont typeface="Wingdings"/>
              <a:buChar char="▪"/>
            </a:pPr>
            <a:r>
              <a:rPr lang="en-US" sz="2000" dirty="0" smtClean="0">
                <a:solidFill>
                  <a:prstClr val="black"/>
                </a:solidFill>
              </a:rPr>
              <a:t>Social </a:t>
            </a:r>
            <a:r>
              <a:rPr lang="en-US" sz="2000" dirty="0">
                <a:solidFill>
                  <a:prstClr val="black"/>
                </a:solidFill>
              </a:rPr>
              <a:t>forces</a:t>
            </a:r>
          </a:p>
          <a:p>
            <a:pPr marL="702128" lvl="1" indent="-244928">
              <a:lnSpc>
                <a:spcPct val="150000"/>
              </a:lnSpc>
              <a:spcBef>
                <a:spcPts val="500"/>
              </a:spcBef>
              <a:buSzPct val="100000"/>
              <a:buFont typeface="Wingdings"/>
              <a:buChar char="▪"/>
            </a:pPr>
            <a:r>
              <a:rPr lang="en-US" sz="2000" dirty="0">
                <a:solidFill>
                  <a:prstClr val="black"/>
                </a:solidFill>
              </a:rPr>
              <a:t>Ecological changes (gender-differentiated impacts) </a:t>
            </a:r>
          </a:p>
          <a:p>
            <a:pPr marL="702128" lvl="1" indent="-244928">
              <a:lnSpc>
                <a:spcPct val="150000"/>
              </a:lnSpc>
              <a:spcBef>
                <a:spcPts val="500"/>
              </a:spcBef>
              <a:buSzPct val="100000"/>
              <a:buFont typeface="Wingdings"/>
              <a:buChar char="▪"/>
            </a:pPr>
            <a:r>
              <a:rPr lang="en-US" sz="2000" dirty="0">
                <a:solidFill>
                  <a:prstClr val="black"/>
                </a:solidFill>
              </a:rPr>
              <a:t> Gender differences in responding to changes</a:t>
            </a:r>
          </a:p>
          <a:p>
            <a:pPr marL="702128" lvl="1" indent="-244928">
              <a:lnSpc>
                <a:spcPct val="150000"/>
              </a:lnSpc>
              <a:spcBef>
                <a:spcPts val="500"/>
              </a:spcBef>
              <a:buSzPct val="100000"/>
              <a:buFont typeface="Wingdings"/>
              <a:buChar char="▪"/>
            </a:pPr>
            <a:r>
              <a:rPr lang="en-US" sz="2000" dirty="0">
                <a:solidFill>
                  <a:prstClr val="black"/>
                </a:solidFill>
              </a:rPr>
              <a:t> Gender-differentiated perceptions of the future</a:t>
            </a:r>
          </a:p>
          <a:p>
            <a:pPr marL="702128" lvl="1" indent="-244928">
              <a:lnSpc>
                <a:spcPct val="150000"/>
              </a:lnSpc>
              <a:spcBef>
                <a:spcPts val="500"/>
              </a:spcBef>
              <a:buSzPct val="100000"/>
              <a:buFont typeface="Wingdings"/>
              <a:buChar char="▪"/>
            </a:pPr>
            <a:r>
              <a:rPr lang="en-US" sz="2000" dirty="0">
                <a:solidFill>
                  <a:prstClr val="black"/>
                </a:solidFill>
              </a:rPr>
              <a:t> Men and women as equal agents (actions &amp; socio- </a:t>
            </a:r>
            <a:r>
              <a:rPr lang="en-US" sz="2000" dirty="0" smtClean="0">
                <a:solidFill>
                  <a:prstClr val="black"/>
                </a:solidFill>
              </a:rPr>
              <a:t>economic </a:t>
            </a:r>
            <a:r>
              <a:rPr lang="en-US" sz="2000" dirty="0">
                <a:solidFill>
                  <a:prstClr val="black"/>
                </a:solidFill>
              </a:rPr>
              <a:t>factors)</a:t>
            </a:r>
          </a:p>
          <a:p>
            <a:pPr marL="285750" indent="-285750">
              <a:lnSpc>
                <a:spcPct val="150000"/>
              </a:lnSpc>
              <a:buFont typeface="Arial"/>
              <a:buChar char="•"/>
            </a:pPr>
            <a:endParaRPr lang="en-US" sz="2000" dirty="0" smtClean="0">
              <a:solidFill>
                <a:prstClr val="black">
                  <a:lumMod val="65000"/>
                  <a:lumOff val="35000"/>
                </a:prstClr>
              </a:solidFill>
              <a:latin typeface="Open Sans Light"/>
              <a:cs typeface="Open Sans Light"/>
            </a:endParaRPr>
          </a:p>
        </p:txBody>
      </p:sp>
    </p:spTree>
    <p:extLst>
      <p:ext uri="{BB962C8B-B14F-4D97-AF65-F5344CB8AC3E}">
        <p14:creationId xmlns:p14="http://schemas.microsoft.com/office/powerpoint/2010/main" val="233844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461665"/>
          </a:xfrm>
          <a:prstGeom prst="rect">
            <a:avLst/>
          </a:prstGeom>
          <a:noFill/>
        </p:spPr>
        <p:txBody>
          <a:bodyPr wrap="square" rtlCol="0">
            <a:spAutoFit/>
          </a:bodyPr>
          <a:lstStyle/>
          <a:p>
            <a:r>
              <a:rPr lang="en-US" sz="2400" b="1" dirty="0" smtClean="0">
                <a:solidFill>
                  <a:srgbClr val="E75D1E"/>
                </a:solidFill>
                <a:latin typeface="Open Sans Semibold"/>
                <a:cs typeface="Open Sans Semibold"/>
              </a:rPr>
              <a:t>Approach</a:t>
            </a:r>
            <a:endParaRPr lang="en-US" sz="2400" b="1" dirty="0">
              <a:solidFill>
                <a:srgbClr val="E75D1E"/>
              </a:solidFill>
              <a:latin typeface="Open Sans Semibold"/>
              <a:cs typeface="Open Sans Semibold"/>
            </a:endParaRPr>
          </a:p>
        </p:txBody>
      </p:sp>
      <p:sp>
        <p:nvSpPr>
          <p:cNvPr id="4" name="TextBox 3"/>
          <p:cNvSpPr txBox="1"/>
          <p:nvPr/>
        </p:nvSpPr>
        <p:spPr>
          <a:xfrm>
            <a:off x="1140253" y="2054251"/>
            <a:ext cx="6751722" cy="2092881"/>
          </a:xfrm>
          <a:prstGeom prst="rect">
            <a:avLst/>
          </a:prstGeom>
          <a:noFill/>
        </p:spPr>
        <p:txBody>
          <a:bodyPr wrap="square" rtlCol="0">
            <a:spAutoFit/>
          </a:bodyPr>
          <a:lstStyle/>
          <a:p>
            <a:pPr lvl="1" indent="-457200">
              <a:lnSpc>
                <a:spcPct val="150000"/>
              </a:lnSpc>
              <a:spcBef>
                <a:spcPts val="600"/>
              </a:spcBef>
              <a:buSzPct val="100000"/>
              <a:buFont typeface="Wingdings"/>
              <a:buChar char="➢"/>
            </a:pPr>
            <a:r>
              <a:rPr lang="en-US" sz="2000" dirty="0" smtClean="0">
                <a:solidFill>
                  <a:prstClr val="black"/>
                </a:solidFill>
              </a:rPr>
              <a:t>Analytical </a:t>
            </a:r>
            <a:r>
              <a:rPr lang="en-US" sz="2000" dirty="0">
                <a:solidFill>
                  <a:prstClr val="black"/>
                </a:solidFill>
              </a:rPr>
              <a:t>framework: </a:t>
            </a:r>
            <a:r>
              <a:rPr lang="en-US" sz="2000" b="1" dirty="0">
                <a:solidFill>
                  <a:srgbClr val="DE330F"/>
                </a:solidFill>
              </a:rPr>
              <a:t>Driver-Pressure-State-Impact-Response</a:t>
            </a:r>
          </a:p>
          <a:p>
            <a:pPr lvl="1" indent="-457200">
              <a:lnSpc>
                <a:spcPct val="150000"/>
              </a:lnSpc>
              <a:spcBef>
                <a:spcPts val="600"/>
              </a:spcBef>
              <a:buSzPct val="100000"/>
              <a:buFont typeface="Wingdings"/>
              <a:buChar char="➢"/>
            </a:pPr>
            <a:r>
              <a:rPr lang="en-US" sz="2000" dirty="0">
                <a:solidFill>
                  <a:prstClr val="black"/>
                </a:solidFill>
              </a:rPr>
              <a:t>Lens of Sustainable Development </a:t>
            </a:r>
            <a:endParaRPr lang="en-US" sz="2000" dirty="0" smtClean="0">
              <a:solidFill>
                <a:prstClr val="black"/>
              </a:solidFill>
            </a:endParaRPr>
          </a:p>
          <a:p>
            <a:pPr lvl="1" indent="-457200">
              <a:lnSpc>
                <a:spcPct val="150000"/>
              </a:lnSpc>
              <a:spcBef>
                <a:spcPts val="600"/>
              </a:spcBef>
              <a:buSzPct val="100000"/>
              <a:buFont typeface="Wingdings"/>
              <a:buChar char="➢"/>
            </a:pPr>
            <a:r>
              <a:rPr lang="en-US" sz="2000" dirty="0" smtClean="0">
                <a:solidFill>
                  <a:prstClr val="black"/>
                </a:solidFill>
              </a:rPr>
              <a:t>Inclusive </a:t>
            </a:r>
            <a:r>
              <a:rPr lang="en-US" sz="2000" dirty="0">
                <a:solidFill>
                  <a:prstClr val="black"/>
                </a:solidFill>
              </a:rPr>
              <a:t>engagement through strategic partnerships</a:t>
            </a:r>
            <a:endParaRPr lang="en-US" sz="2000" dirty="0">
              <a:solidFill>
                <a:prstClr val="black">
                  <a:lumMod val="65000"/>
                  <a:lumOff val="35000"/>
                </a:prstClr>
              </a:solidFill>
              <a:latin typeface="Open Sans Light"/>
              <a:cs typeface="Open Sans Light"/>
            </a:endParaRPr>
          </a:p>
        </p:txBody>
      </p:sp>
    </p:spTree>
    <p:extLst>
      <p:ext uri="{BB962C8B-B14F-4D97-AF65-F5344CB8AC3E}">
        <p14:creationId xmlns:p14="http://schemas.microsoft.com/office/powerpoint/2010/main" val="3749959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GEO-POWERPOINT-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1140253" y="1501855"/>
            <a:ext cx="6470674" cy="461665"/>
          </a:xfrm>
          <a:prstGeom prst="rect">
            <a:avLst/>
          </a:prstGeom>
          <a:noFill/>
        </p:spPr>
        <p:txBody>
          <a:bodyPr wrap="square" rtlCol="0">
            <a:spAutoFit/>
          </a:bodyPr>
          <a:lstStyle/>
          <a:p>
            <a:r>
              <a:rPr lang="en-US" sz="2400" b="1" dirty="0" smtClean="0">
                <a:solidFill>
                  <a:srgbClr val="E75D1E"/>
                </a:solidFill>
                <a:latin typeface="Open Sans Semibold"/>
                <a:cs typeface="Open Sans Semibold"/>
              </a:rPr>
              <a:t>Data analysis approach </a:t>
            </a:r>
            <a:endParaRPr lang="en-US" sz="2400" b="1" dirty="0">
              <a:solidFill>
                <a:srgbClr val="E75D1E"/>
              </a:solidFill>
              <a:latin typeface="Open Sans Semibold"/>
              <a:cs typeface="Open Sans Semibold"/>
            </a:endParaRPr>
          </a:p>
        </p:txBody>
      </p:sp>
      <p:sp>
        <p:nvSpPr>
          <p:cNvPr id="6" name="TextBox 5"/>
          <p:cNvSpPr txBox="1"/>
          <p:nvPr/>
        </p:nvSpPr>
        <p:spPr>
          <a:xfrm>
            <a:off x="1140253" y="2201583"/>
            <a:ext cx="6034970" cy="2169825"/>
          </a:xfrm>
          <a:prstGeom prst="rect">
            <a:avLst/>
          </a:prstGeom>
          <a:noFill/>
        </p:spPr>
        <p:txBody>
          <a:bodyPr wrap="square" rtlCol="0">
            <a:spAutoFit/>
          </a:bodyPr>
          <a:lstStyle/>
          <a:p>
            <a:pPr marL="288036" indent="-288036" defTabSz="438911">
              <a:lnSpc>
                <a:spcPct val="150000"/>
              </a:lnSpc>
              <a:spcBef>
                <a:spcPts val="600"/>
              </a:spcBef>
              <a:buSzPct val="100000"/>
              <a:buFont typeface="Wingdings"/>
              <a:buChar char="➢"/>
            </a:pPr>
            <a:r>
              <a:rPr lang="en-US" sz="2000" dirty="0" smtClean="0">
                <a:solidFill>
                  <a:prstClr val="black"/>
                </a:solidFill>
              </a:rPr>
              <a:t>Drawing </a:t>
            </a:r>
            <a:r>
              <a:rPr lang="en-US" sz="2000" dirty="0">
                <a:solidFill>
                  <a:prstClr val="black"/>
                </a:solidFill>
              </a:rPr>
              <a:t>on a diverse mix of sources of information</a:t>
            </a:r>
          </a:p>
          <a:p>
            <a:pPr marL="288036" indent="-288036" defTabSz="438911">
              <a:lnSpc>
                <a:spcPct val="150000"/>
              </a:lnSpc>
              <a:spcBef>
                <a:spcPts val="600"/>
              </a:spcBef>
              <a:buSzPct val="100000"/>
              <a:buFont typeface="Wingdings"/>
              <a:buChar char="➢"/>
            </a:pPr>
            <a:r>
              <a:rPr lang="en-US" sz="2000" dirty="0">
                <a:solidFill>
                  <a:prstClr val="black"/>
                </a:solidFill>
              </a:rPr>
              <a:t>Combining macro and micro data</a:t>
            </a:r>
          </a:p>
          <a:p>
            <a:pPr marL="288036" indent="-288036" defTabSz="438911">
              <a:lnSpc>
                <a:spcPct val="150000"/>
              </a:lnSpc>
              <a:spcBef>
                <a:spcPts val="600"/>
              </a:spcBef>
              <a:buSzPct val="100000"/>
              <a:buFont typeface="Wingdings"/>
              <a:buChar char="➢"/>
            </a:pPr>
            <a:r>
              <a:rPr lang="en-US" sz="2000" dirty="0">
                <a:solidFill>
                  <a:prstClr val="black"/>
                </a:solidFill>
              </a:rPr>
              <a:t>Incorporating the social construction of knowledge</a:t>
            </a:r>
          </a:p>
          <a:p>
            <a:pPr marL="288036" indent="-288036" defTabSz="438911">
              <a:lnSpc>
                <a:spcPct val="150000"/>
              </a:lnSpc>
              <a:spcBef>
                <a:spcPts val="600"/>
              </a:spcBef>
              <a:buSzPct val="100000"/>
              <a:buFont typeface="Wingdings"/>
              <a:buChar char="➢"/>
            </a:pPr>
            <a:r>
              <a:rPr lang="en-US" sz="2000" dirty="0">
                <a:solidFill>
                  <a:prstClr val="black"/>
                </a:solidFill>
              </a:rPr>
              <a:t>‘Lifting the roof off the household</a:t>
            </a:r>
            <a:r>
              <a:rPr lang="en-US" sz="2000" dirty="0" smtClean="0">
                <a:solidFill>
                  <a:prstClr val="black"/>
                </a:solidFill>
              </a:rPr>
              <a:t>’</a:t>
            </a:r>
            <a:endParaRPr lang="en-US" sz="2000" dirty="0">
              <a:solidFill>
                <a:prstClr val="black"/>
              </a:solidFill>
            </a:endParaRPr>
          </a:p>
        </p:txBody>
      </p:sp>
    </p:spTree>
    <p:extLst>
      <p:ext uri="{BB962C8B-B14F-4D97-AF65-F5344CB8AC3E}">
        <p14:creationId xmlns:p14="http://schemas.microsoft.com/office/powerpoint/2010/main" val="388278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876" y="1990983"/>
            <a:ext cx="5038940" cy="389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40253" y="1501855"/>
            <a:ext cx="6470674" cy="461665"/>
          </a:xfrm>
          <a:prstGeom prst="rect">
            <a:avLst/>
          </a:prstGeom>
          <a:noFill/>
        </p:spPr>
        <p:txBody>
          <a:bodyPr wrap="square" rtlCol="0">
            <a:spAutoFit/>
          </a:bodyPr>
          <a:lstStyle/>
          <a:p>
            <a:r>
              <a:rPr lang="en-US" sz="2400" b="1" dirty="0" smtClean="0">
                <a:solidFill>
                  <a:srgbClr val="E75D1E"/>
                </a:solidFill>
                <a:latin typeface="Open Sans Semibold"/>
                <a:cs typeface="Open Sans Semibold"/>
              </a:rPr>
              <a:t>Analytical framework</a:t>
            </a:r>
            <a:endParaRPr lang="en-US" sz="2400" b="1" dirty="0">
              <a:solidFill>
                <a:srgbClr val="E75D1E"/>
              </a:solidFill>
              <a:latin typeface="Open Sans Semibold"/>
              <a:cs typeface="Open Sans Semibold"/>
            </a:endParaRPr>
          </a:p>
        </p:txBody>
      </p:sp>
    </p:spTree>
    <p:extLst>
      <p:ext uri="{BB962C8B-B14F-4D97-AF65-F5344CB8AC3E}">
        <p14:creationId xmlns:p14="http://schemas.microsoft.com/office/powerpoint/2010/main" val="3350983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461665"/>
          </a:xfrm>
          <a:prstGeom prst="rect">
            <a:avLst/>
          </a:prstGeom>
          <a:noFill/>
        </p:spPr>
        <p:txBody>
          <a:bodyPr wrap="square" rtlCol="0">
            <a:spAutoFit/>
          </a:bodyPr>
          <a:lstStyle/>
          <a:p>
            <a:r>
              <a:rPr lang="en-US" sz="2400" b="1" dirty="0" smtClean="0">
                <a:solidFill>
                  <a:srgbClr val="E75D1E"/>
                </a:solidFill>
                <a:latin typeface="Open Sans Semibold"/>
                <a:cs typeface="Open Sans Semibold"/>
              </a:rPr>
              <a:t>GGEO outline</a:t>
            </a:r>
            <a:endParaRPr lang="en-US" sz="2400" b="1" dirty="0">
              <a:solidFill>
                <a:srgbClr val="E75D1E"/>
              </a:solidFill>
              <a:latin typeface="Open Sans Semibold"/>
              <a:cs typeface="Open Sans Semibold"/>
            </a:endParaRPr>
          </a:p>
        </p:txBody>
      </p:sp>
      <p:sp>
        <p:nvSpPr>
          <p:cNvPr id="4" name="TextBox 3"/>
          <p:cNvSpPr txBox="1"/>
          <p:nvPr/>
        </p:nvSpPr>
        <p:spPr>
          <a:xfrm>
            <a:off x="1140253" y="2054251"/>
            <a:ext cx="7258159" cy="3323987"/>
          </a:xfrm>
          <a:prstGeom prst="rect">
            <a:avLst/>
          </a:prstGeom>
          <a:noFill/>
        </p:spPr>
        <p:txBody>
          <a:bodyPr wrap="square" rtlCol="0">
            <a:spAutoFit/>
          </a:bodyPr>
          <a:lstStyle/>
          <a:p>
            <a:pPr>
              <a:lnSpc>
                <a:spcPct val="150000"/>
              </a:lnSpc>
            </a:pPr>
            <a:r>
              <a:rPr lang="en-US" sz="2000" u="sng" dirty="0" smtClean="0">
                <a:solidFill>
                  <a:srgbClr val="E75D1E"/>
                </a:solidFill>
                <a:latin typeface="Open Sans Light"/>
                <a:cs typeface="Open Sans Light"/>
              </a:rPr>
              <a:t>Chapter 1: Why gender and environment</a:t>
            </a:r>
          </a:p>
          <a:p>
            <a:pPr marL="285750" indent="-285750">
              <a:lnSpc>
                <a:spcPct val="150000"/>
              </a:lnSpc>
              <a:buFont typeface="Arial" panose="020B0604020202020204" pitchFamily="34" charset="0"/>
              <a:buChar char="•"/>
            </a:pPr>
            <a:r>
              <a:rPr lang="en-US" sz="2000" dirty="0">
                <a:solidFill>
                  <a:prstClr val="black">
                    <a:lumMod val="65000"/>
                    <a:lumOff val="35000"/>
                  </a:prstClr>
                </a:solidFill>
                <a:latin typeface="Open Sans Light"/>
                <a:cs typeface="Open Sans Light"/>
              </a:rPr>
              <a:t>Introduction</a:t>
            </a:r>
          </a:p>
          <a:p>
            <a:pPr marL="285750" indent="-285750">
              <a:lnSpc>
                <a:spcPct val="150000"/>
              </a:lnSpc>
              <a:buFont typeface="Arial" panose="020B0604020202020204" pitchFamily="34" charset="0"/>
              <a:buChar char="•"/>
            </a:pPr>
            <a:r>
              <a:rPr lang="en-US" sz="2000" dirty="0">
                <a:solidFill>
                  <a:prstClr val="black">
                    <a:lumMod val="65000"/>
                    <a:lumOff val="35000"/>
                  </a:prstClr>
                </a:solidFill>
                <a:latin typeface="Open Sans Light"/>
                <a:cs typeface="Open Sans Light"/>
              </a:rPr>
              <a:t>Why Gender and Environment?</a:t>
            </a:r>
          </a:p>
          <a:p>
            <a:pPr marL="285750" indent="-285750">
              <a:lnSpc>
                <a:spcPct val="150000"/>
              </a:lnSpc>
              <a:buFont typeface="Arial" panose="020B0604020202020204" pitchFamily="34" charset="0"/>
              <a:buChar char="•"/>
            </a:pPr>
            <a:r>
              <a:rPr lang="en-US" sz="2000" dirty="0">
                <a:solidFill>
                  <a:prstClr val="black">
                    <a:lumMod val="65000"/>
                    <a:lumOff val="35000"/>
                  </a:prstClr>
                </a:solidFill>
                <a:latin typeface="Open Sans Light"/>
                <a:cs typeface="Open Sans Light"/>
              </a:rPr>
              <a:t>What Are We Trying To Transform?</a:t>
            </a:r>
          </a:p>
          <a:p>
            <a:pPr marL="285750" indent="-285750">
              <a:lnSpc>
                <a:spcPct val="150000"/>
              </a:lnSpc>
              <a:buFont typeface="Arial" panose="020B0604020202020204" pitchFamily="34" charset="0"/>
              <a:buChar char="•"/>
            </a:pPr>
            <a:r>
              <a:rPr lang="en-US" sz="2000" dirty="0">
                <a:solidFill>
                  <a:prstClr val="black">
                    <a:lumMod val="65000"/>
                    <a:lumOff val="35000"/>
                  </a:prstClr>
                </a:solidFill>
                <a:latin typeface="Open Sans Light"/>
                <a:cs typeface="Open Sans Light"/>
              </a:rPr>
              <a:t>Shifting Dynamics</a:t>
            </a:r>
          </a:p>
          <a:p>
            <a:pPr marL="285750" indent="-285750">
              <a:lnSpc>
                <a:spcPct val="150000"/>
              </a:lnSpc>
              <a:buFont typeface="Arial" panose="020B0604020202020204" pitchFamily="34" charset="0"/>
              <a:buChar char="•"/>
            </a:pPr>
            <a:r>
              <a:rPr lang="en-US" sz="2000" dirty="0">
                <a:solidFill>
                  <a:prstClr val="black">
                    <a:lumMod val="65000"/>
                    <a:lumOff val="35000"/>
                  </a:prstClr>
                </a:solidFill>
                <a:latin typeface="Open Sans Light"/>
                <a:cs typeface="Open Sans Light"/>
              </a:rPr>
              <a:t>Looking Forward 15 Years – the SDGs and the </a:t>
            </a:r>
            <a:r>
              <a:rPr lang="en-US" sz="2000" dirty="0" smtClean="0">
                <a:solidFill>
                  <a:prstClr val="black">
                    <a:lumMod val="65000"/>
                    <a:lumOff val="35000"/>
                  </a:prstClr>
                </a:solidFill>
                <a:latin typeface="Open Sans Light"/>
                <a:cs typeface="Open Sans Light"/>
              </a:rPr>
              <a:t>2030-Agenda for Sustainable Development</a:t>
            </a:r>
            <a:endParaRPr lang="en-US" sz="2000" dirty="0">
              <a:solidFill>
                <a:prstClr val="black">
                  <a:lumMod val="65000"/>
                  <a:lumOff val="35000"/>
                </a:prstClr>
              </a:solidFill>
              <a:latin typeface="Open Sans Light"/>
              <a:cs typeface="Open Sans Light"/>
            </a:endParaRPr>
          </a:p>
        </p:txBody>
      </p:sp>
    </p:spTree>
    <p:extLst>
      <p:ext uri="{BB962C8B-B14F-4D97-AF65-F5344CB8AC3E}">
        <p14:creationId xmlns:p14="http://schemas.microsoft.com/office/powerpoint/2010/main" val="358229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EO-POWERPOINT-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40253" y="1501855"/>
            <a:ext cx="6470674" cy="369332"/>
          </a:xfrm>
          <a:prstGeom prst="rect">
            <a:avLst/>
          </a:prstGeom>
          <a:noFill/>
        </p:spPr>
        <p:txBody>
          <a:bodyPr wrap="square" rtlCol="0">
            <a:spAutoFit/>
          </a:bodyPr>
          <a:lstStyle/>
          <a:p>
            <a:r>
              <a:rPr lang="en-US" b="1" dirty="0" smtClean="0">
                <a:solidFill>
                  <a:srgbClr val="E75D1E"/>
                </a:solidFill>
                <a:latin typeface="Open Sans Semibold"/>
                <a:cs typeface="Open Sans Semibold"/>
              </a:rPr>
              <a:t>GGEO - The nexus between gender and environment</a:t>
            </a:r>
            <a:endParaRPr lang="en-US" b="1" dirty="0">
              <a:solidFill>
                <a:srgbClr val="E75D1E"/>
              </a:solidFill>
              <a:latin typeface="Open Sans Semibold"/>
              <a:cs typeface="Open Sans Semibold"/>
            </a:endParaRPr>
          </a:p>
        </p:txBody>
      </p:sp>
      <p:grpSp>
        <p:nvGrpSpPr>
          <p:cNvPr id="7" name="Group 6"/>
          <p:cNvGrpSpPr/>
          <p:nvPr/>
        </p:nvGrpSpPr>
        <p:grpSpPr>
          <a:xfrm>
            <a:off x="1438274" y="2557418"/>
            <a:ext cx="1403400" cy="1670721"/>
            <a:chOff x="1438274" y="1997612"/>
            <a:chExt cx="1403400" cy="1670721"/>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4" y="2322322"/>
              <a:ext cx="1403400" cy="134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38274" y="1997612"/>
              <a:ext cx="1403400" cy="324710"/>
            </a:xfrm>
            <a:prstGeom prst="rect">
              <a:avLst/>
            </a:prstGeom>
            <a:noFill/>
          </p:spPr>
          <p:txBody>
            <a:bodyPr wrap="square" rtlCol="0">
              <a:spAutoFit/>
            </a:bodyPr>
            <a:lstStyle/>
            <a:p>
              <a:r>
                <a:rPr lang="en-US" sz="1600" b="1" dirty="0" smtClean="0"/>
                <a:t>Food security</a:t>
              </a:r>
              <a:endParaRPr lang="en-US" sz="1600" b="1" dirty="0"/>
            </a:p>
          </p:txBody>
        </p:sp>
      </p:grpSp>
      <p:grpSp>
        <p:nvGrpSpPr>
          <p:cNvPr id="8" name="Group 7"/>
          <p:cNvGrpSpPr/>
          <p:nvPr/>
        </p:nvGrpSpPr>
        <p:grpSpPr>
          <a:xfrm>
            <a:off x="3444950" y="2557418"/>
            <a:ext cx="1403400" cy="1669632"/>
            <a:chOff x="3455831" y="1997612"/>
            <a:chExt cx="1403400" cy="1669632"/>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246" y="2321232"/>
              <a:ext cx="1346012" cy="134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455831" y="1997612"/>
              <a:ext cx="1403400" cy="338554"/>
            </a:xfrm>
            <a:prstGeom prst="rect">
              <a:avLst/>
            </a:prstGeom>
            <a:noFill/>
          </p:spPr>
          <p:txBody>
            <a:bodyPr wrap="square" rtlCol="0">
              <a:spAutoFit/>
            </a:bodyPr>
            <a:lstStyle/>
            <a:p>
              <a:r>
                <a:rPr lang="en-US" sz="1600" b="1" dirty="0" smtClean="0"/>
                <a:t>Water</a:t>
              </a:r>
              <a:endParaRPr lang="en-US" sz="1600" b="1" dirty="0"/>
            </a:p>
          </p:txBody>
        </p:sp>
      </p:grpSp>
      <p:grpSp>
        <p:nvGrpSpPr>
          <p:cNvPr id="9" name="Group 8"/>
          <p:cNvGrpSpPr/>
          <p:nvPr/>
        </p:nvGrpSpPr>
        <p:grpSpPr>
          <a:xfrm>
            <a:off x="5543209" y="2557418"/>
            <a:ext cx="1403401" cy="1655788"/>
            <a:chOff x="5543209" y="2011456"/>
            <a:chExt cx="1403401" cy="1655788"/>
          </a:xfrm>
        </p:grpSpPr>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209" y="2321232"/>
              <a:ext cx="1346012" cy="134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543210" y="2011456"/>
              <a:ext cx="1403400" cy="338554"/>
            </a:xfrm>
            <a:prstGeom prst="rect">
              <a:avLst/>
            </a:prstGeom>
            <a:noFill/>
          </p:spPr>
          <p:txBody>
            <a:bodyPr wrap="square" rtlCol="0">
              <a:spAutoFit/>
            </a:bodyPr>
            <a:lstStyle/>
            <a:p>
              <a:r>
                <a:rPr lang="en-US" sz="1600" b="1" dirty="0" smtClean="0"/>
                <a:t>Energy</a:t>
              </a:r>
              <a:endParaRPr lang="en-US" sz="1600" b="1" dirty="0"/>
            </a:p>
          </p:txBody>
        </p:sp>
      </p:grpSp>
      <p:grpSp>
        <p:nvGrpSpPr>
          <p:cNvPr id="10" name="Group 9"/>
          <p:cNvGrpSpPr/>
          <p:nvPr/>
        </p:nvGrpSpPr>
        <p:grpSpPr>
          <a:xfrm>
            <a:off x="1409579" y="4241987"/>
            <a:ext cx="1403400" cy="1670719"/>
            <a:chOff x="1409579" y="4079633"/>
            <a:chExt cx="1403400" cy="1670719"/>
          </a:xfrm>
        </p:grpSpPr>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969" y="4404342"/>
              <a:ext cx="1346010" cy="134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409579" y="4079633"/>
              <a:ext cx="1403400" cy="338554"/>
            </a:xfrm>
            <a:prstGeom prst="rect">
              <a:avLst/>
            </a:prstGeom>
            <a:noFill/>
          </p:spPr>
          <p:txBody>
            <a:bodyPr wrap="square" rtlCol="0">
              <a:spAutoFit/>
            </a:bodyPr>
            <a:lstStyle/>
            <a:p>
              <a:r>
                <a:rPr lang="en-US" sz="1600" b="1" dirty="0" smtClean="0"/>
                <a:t>SCP</a:t>
              </a:r>
              <a:endParaRPr lang="en-US" sz="1600" b="1" dirty="0"/>
            </a:p>
          </p:txBody>
        </p:sp>
      </p:grpSp>
      <p:grpSp>
        <p:nvGrpSpPr>
          <p:cNvPr id="11" name="Group 10"/>
          <p:cNvGrpSpPr/>
          <p:nvPr/>
        </p:nvGrpSpPr>
        <p:grpSpPr>
          <a:xfrm>
            <a:off x="3503246" y="4241987"/>
            <a:ext cx="1403400" cy="1656875"/>
            <a:chOff x="3503246" y="4093477"/>
            <a:chExt cx="1403400" cy="1656875"/>
          </a:xfrm>
        </p:grpSpPr>
        <p:pic>
          <p:nvPicPr>
            <p:cNvPr id="307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3246" y="4404342"/>
              <a:ext cx="1346010" cy="134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503246" y="4093477"/>
              <a:ext cx="1403400" cy="338554"/>
            </a:xfrm>
            <a:prstGeom prst="rect">
              <a:avLst/>
            </a:prstGeom>
            <a:noFill/>
          </p:spPr>
          <p:txBody>
            <a:bodyPr wrap="square" rtlCol="0">
              <a:spAutoFit/>
            </a:bodyPr>
            <a:lstStyle/>
            <a:p>
              <a:r>
                <a:rPr lang="en-US" sz="1600" b="1" dirty="0" smtClean="0"/>
                <a:t>Oceans</a:t>
              </a:r>
              <a:endParaRPr lang="en-US" sz="1600" b="1" dirty="0"/>
            </a:p>
          </p:txBody>
        </p:sp>
      </p:grpSp>
      <p:grpSp>
        <p:nvGrpSpPr>
          <p:cNvPr id="12" name="Group 11"/>
          <p:cNvGrpSpPr/>
          <p:nvPr/>
        </p:nvGrpSpPr>
        <p:grpSpPr>
          <a:xfrm>
            <a:off x="5543210" y="4228139"/>
            <a:ext cx="1403400" cy="1670723"/>
            <a:chOff x="5543210" y="4079632"/>
            <a:chExt cx="1403400" cy="1670723"/>
          </a:xfrm>
        </p:grpSpPr>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3210" y="4404343"/>
              <a:ext cx="1346012" cy="134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543210" y="4079632"/>
              <a:ext cx="1403400" cy="338554"/>
            </a:xfrm>
            <a:prstGeom prst="rect">
              <a:avLst/>
            </a:prstGeom>
            <a:noFill/>
          </p:spPr>
          <p:txBody>
            <a:bodyPr wrap="square" rtlCol="0">
              <a:spAutoFit/>
            </a:bodyPr>
            <a:lstStyle/>
            <a:p>
              <a:r>
                <a:rPr lang="en-US" sz="1600" b="1" dirty="0" smtClean="0"/>
                <a:t>Forest</a:t>
              </a:r>
              <a:endParaRPr lang="en-US" sz="1600" b="1" dirty="0"/>
            </a:p>
          </p:txBody>
        </p:sp>
      </p:grpSp>
      <p:sp>
        <p:nvSpPr>
          <p:cNvPr id="5" name="Rectangle 4"/>
          <p:cNvSpPr/>
          <p:nvPr/>
        </p:nvSpPr>
        <p:spPr>
          <a:xfrm>
            <a:off x="1140253" y="1896869"/>
            <a:ext cx="7006220" cy="530915"/>
          </a:xfrm>
          <a:prstGeom prst="rect">
            <a:avLst/>
          </a:prstGeom>
        </p:spPr>
        <p:txBody>
          <a:bodyPr wrap="square">
            <a:spAutoFit/>
          </a:bodyPr>
          <a:lstStyle/>
          <a:p>
            <a:pPr lvl="0">
              <a:lnSpc>
                <a:spcPct val="150000"/>
              </a:lnSpc>
            </a:pPr>
            <a:r>
              <a:rPr lang="en-US" sz="1900" u="sng" dirty="0">
                <a:solidFill>
                  <a:srgbClr val="E75D1E"/>
                </a:solidFill>
                <a:latin typeface="Open Sans Light"/>
                <a:cs typeface="Open Sans Light"/>
              </a:rPr>
              <a:t>Chapter 2: The gender-environment nexus: state and trends</a:t>
            </a:r>
            <a:endParaRPr lang="en-US" sz="1900" dirty="0">
              <a:solidFill>
                <a:prstClr val="black">
                  <a:lumMod val="65000"/>
                  <a:lumOff val="35000"/>
                </a:prstClr>
              </a:solidFill>
              <a:latin typeface="Open Sans Light"/>
              <a:cs typeface="Open Sans Light"/>
            </a:endParaRPr>
          </a:p>
        </p:txBody>
      </p:sp>
    </p:spTree>
    <p:extLst>
      <p:ext uri="{BB962C8B-B14F-4D97-AF65-F5344CB8AC3E}">
        <p14:creationId xmlns:p14="http://schemas.microsoft.com/office/powerpoint/2010/main" val="37022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15005</TotalTime>
  <Words>1463</Words>
  <Application>Microsoft Office PowerPoint</Application>
  <PresentationFormat>On-screen Show (4:3)</PresentationFormat>
  <Paragraphs>136</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CatalySD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François Rogers</dc:creator>
  <cp:lastModifiedBy>Trang Nguyen</cp:lastModifiedBy>
  <cp:revision>64</cp:revision>
  <dcterms:created xsi:type="dcterms:W3CDTF">2015-03-02T12:34:31Z</dcterms:created>
  <dcterms:modified xsi:type="dcterms:W3CDTF">2015-12-07T12:17:06Z</dcterms:modified>
</cp:coreProperties>
</file>